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65" r:id="rId4"/>
    <p:sldId id="266" r:id="rId5"/>
    <p:sldId id="268" r:id="rId6"/>
    <p:sldId id="270" r:id="rId7"/>
    <p:sldId id="502" r:id="rId8"/>
    <p:sldId id="503" r:id="rId9"/>
    <p:sldId id="271" r:id="rId10"/>
    <p:sldId id="1185" r:id="rId11"/>
    <p:sldId id="506" r:id="rId12"/>
    <p:sldId id="390" r:id="rId13"/>
    <p:sldId id="391" r:id="rId14"/>
    <p:sldId id="317" r:id="rId15"/>
    <p:sldId id="318" r:id="rId16"/>
    <p:sldId id="356" r:id="rId17"/>
    <p:sldId id="324" r:id="rId18"/>
    <p:sldId id="507" r:id="rId19"/>
    <p:sldId id="488" r:id="rId20"/>
    <p:sldId id="508" r:id="rId21"/>
    <p:sldId id="1173" r:id="rId22"/>
    <p:sldId id="1175" r:id="rId23"/>
    <p:sldId id="1174" r:id="rId24"/>
    <p:sldId id="1181" r:id="rId25"/>
    <p:sldId id="1178" r:id="rId26"/>
    <p:sldId id="1179" r:id="rId27"/>
    <p:sldId id="1180" r:id="rId28"/>
    <p:sldId id="1182" r:id="rId29"/>
    <p:sldId id="1183" r:id="rId30"/>
    <p:sldId id="521" r:id="rId31"/>
    <p:sldId id="522" r:id="rId32"/>
    <p:sldId id="284" r:id="rId33"/>
    <p:sldId id="283" r:id="rId34"/>
    <p:sldId id="286" r:id="rId35"/>
    <p:sldId id="285" r:id="rId36"/>
    <p:sldId id="1184" r:id="rId37"/>
    <p:sldId id="287" r:id="rId38"/>
    <p:sldId id="4837"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E991A-97D2-4F62-8A00-6B8C88762B48}" v="71" dt="2026-03-09T19:39:51.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51440" autoAdjust="0"/>
  </p:normalViewPr>
  <p:slideViewPr>
    <p:cSldViewPr snapToGrid="0">
      <p:cViewPr varScale="1">
        <p:scale>
          <a:sx n="45" d="100"/>
          <a:sy n="45" d="100"/>
        </p:scale>
        <p:origin x="1332"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kimc\Downloads\merchandise-exports-gdp-cepii.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kimc\Downloads\merchandise-exports-gdp-cepii.csv"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kimc\Downloads\merchandise-exports-gdp-cepii.csv"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kimc\Downloads\merchandise-exports-gdp-cepii.csv"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kimc\Downloads\merchandise-exports-gdp-cepii.csv"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kimc\Downloads\merchandise-exports-gdp-cepii.csv"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r>
              <a:rPr lang="en-US" sz="2000" b="1" i="0" u="none">
                <a:solidFill>
                  <a:schemeClr val="tx1"/>
                </a:solidFill>
                <a:effectLst/>
                <a:hlinkClick xmlns:r="http://schemas.openxmlformats.org/officeDocument/2006/relationships" r:id="">
                  <a:extLst>
                    <a:ext uri="{A12FA001-AC4F-418D-AE19-62706E023703}">
                      <ahyp:hlinkClr xmlns:ahyp="http://schemas.microsoft.com/office/drawing/2018/hyperlinkcolor" val="tx"/>
                    </a:ext>
                  </a:extLst>
                </a:hlinkClick>
              </a:rPr>
              <a:t>Value of exported goods as share of GDP, 1827 to 2014 (World)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endParaRPr lang="en-US"/>
        </a:p>
      </c:txPr>
    </c:title>
    <c:autoTitleDeleted val="0"/>
    <c:plotArea>
      <c:layout/>
      <c:lineChart>
        <c:grouping val="standard"/>
        <c:varyColors val="0"/>
        <c:ser>
          <c:idx val="1"/>
          <c:order val="1"/>
          <c:spPr>
            <a:ln w="47625" cap="rnd">
              <a:solidFill>
                <a:srgbClr val="C00000"/>
              </a:solidFill>
              <a:round/>
            </a:ln>
            <a:effectLst/>
          </c:spPr>
          <c:marker>
            <c:symbol val="none"/>
          </c:marker>
          <c:cat>
            <c:numRef>
              <c:f>'merchandise-exports-gdp-cepii'!$C$13395:$C$13582</c:f>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f>'merchandise-exports-gdp-cepii'!$D$13395:$D$13582</c:f>
              <c:numCache>
                <c:formatCode>General</c:formatCode>
                <c:ptCount val="188"/>
                <c:pt idx="0">
                  <c:v>7.1467200000000008E-2</c:v>
                </c:pt>
                <c:pt idx="1">
                  <c:v>6.6973500000000005E-2</c:v>
                </c:pt>
                <c:pt idx="2">
                  <c:v>6.3221699999999992E-2</c:v>
                </c:pt>
                <c:pt idx="3">
                  <c:v>6.1967299999999996E-2</c:v>
                </c:pt>
                <c:pt idx="4">
                  <c:v>6.1933499999999996E-2</c:v>
                </c:pt>
                <c:pt idx="5">
                  <c:v>6.6044500000000006E-2</c:v>
                </c:pt>
                <c:pt idx="6">
                  <c:v>7.0917500000000008E-2</c:v>
                </c:pt>
                <c:pt idx="7">
                  <c:v>7.0821300000000004E-2</c:v>
                </c:pt>
                <c:pt idx="8">
                  <c:v>7.0768600000000001E-2</c:v>
                </c:pt>
                <c:pt idx="9">
                  <c:v>7.4056300000000005E-2</c:v>
                </c:pt>
                <c:pt idx="10">
                  <c:v>6.9518899999999995E-2</c:v>
                </c:pt>
                <c:pt idx="11">
                  <c:v>7.3777900000000007E-2</c:v>
                </c:pt>
                <c:pt idx="12">
                  <c:v>7.8072100000000005E-2</c:v>
                </c:pt>
                <c:pt idx="13">
                  <c:v>4.6154900000000006E-2</c:v>
                </c:pt>
                <c:pt idx="14">
                  <c:v>4.2296599999999997E-2</c:v>
                </c:pt>
                <c:pt idx="15">
                  <c:v>3.9091800000000003E-2</c:v>
                </c:pt>
                <c:pt idx="16">
                  <c:v>4.2750000000000003E-2</c:v>
                </c:pt>
                <c:pt idx="17">
                  <c:v>4.8002999999999997E-2</c:v>
                </c:pt>
                <c:pt idx="18">
                  <c:v>4.9757499999999996E-2</c:v>
                </c:pt>
                <c:pt idx="19">
                  <c:v>4.8930899999999999E-2</c:v>
                </c:pt>
                <c:pt idx="20">
                  <c:v>4.8405699999999996E-2</c:v>
                </c:pt>
                <c:pt idx="21">
                  <c:v>4.7948999999999999E-2</c:v>
                </c:pt>
                <c:pt idx="22">
                  <c:v>5.3254999999999997E-2</c:v>
                </c:pt>
                <c:pt idx="23">
                  <c:v>5.5098200000000007E-2</c:v>
                </c:pt>
                <c:pt idx="24">
                  <c:v>5.9450399999999994E-2</c:v>
                </c:pt>
                <c:pt idx="25">
                  <c:v>6.33605E-2</c:v>
                </c:pt>
                <c:pt idx="26">
                  <c:v>6.9782700000000003E-2</c:v>
                </c:pt>
                <c:pt idx="27">
                  <c:v>6.8139500000000006E-2</c:v>
                </c:pt>
                <c:pt idx="28">
                  <c:v>6.8025299999999997E-2</c:v>
                </c:pt>
                <c:pt idx="29">
                  <c:v>7.3025099999999996E-2</c:v>
                </c:pt>
                <c:pt idx="30">
                  <c:v>6.7204800000000009E-2</c:v>
                </c:pt>
                <c:pt idx="31">
                  <c:v>6.8086099999999997E-2</c:v>
                </c:pt>
                <c:pt idx="32">
                  <c:v>7.5328800000000001E-2</c:v>
                </c:pt>
                <c:pt idx="33">
                  <c:v>8.2736900000000002E-2</c:v>
                </c:pt>
                <c:pt idx="34">
                  <c:v>6.7075399999999993E-2</c:v>
                </c:pt>
                <c:pt idx="35">
                  <c:v>5.9948399999999999E-2</c:v>
                </c:pt>
                <c:pt idx="36">
                  <c:v>6.5166399999999999E-2</c:v>
                </c:pt>
                <c:pt idx="37">
                  <c:v>7.0114099999999999E-2</c:v>
                </c:pt>
                <c:pt idx="38">
                  <c:v>7.7622200000000002E-2</c:v>
                </c:pt>
                <c:pt idx="39">
                  <c:v>8.4823499999999996E-2</c:v>
                </c:pt>
                <c:pt idx="40">
                  <c:v>8.7789400000000004E-2</c:v>
                </c:pt>
                <c:pt idx="41">
                  <c:v>9.1567399999999993E-2</c:v>
                </c:pt>
                <c:pt idx="42">
                  <c:v>9.5276899999999998E-2</c:v>
                </c:pt>
                <c:pt idx="43">
                  <c:v>9.11796E-2</c:v>
                </c:pt>
                <c:pt idx="44">
                  <c:v>0.10416</c:v>
                </c:pt>
                <c:pt idx="45">
                  <c:v>0.10875080000000001</c:v>
                </c:pt>
                <c:pt idx="46">
                  <c:v>0.10941390000000001</c:v>
                </c:pt>
                <c:pt idx="47">
                  <c:v>0.1094702</c:v>
                </c:pt>
                <c:pt idx="48">
                  <c:v>0.10986069999999999</c:v>
                </c:pt>
                <c:pt idx="49">
                  <c:v>0.10754770000000001</c:v>
                </c:pt>
                <c:pt idx="50">
                  <c:v>0.1056819</c:v>
                </c:pt>
                <c:pt idx="51">
                  <c:v>0.10352069999999999</c:v>
                </c:pt>
                <c:pt idx="52">
                  <c:v>0.11019920000000001</c:v>
                </c:pt>
                <c:pt idx="53">
                  <c:v>0.1176059</c:v>
                </c:pt>
                <c:pt idx="54">
                  <c:v>0.119169</c:v>
                </c:pt>
                <c:pt idx="55">
                  <c:v>0.11439170000000001</c:v>
                </c:pt>
                <c:pt idx="56">
                  <c:v>0.1141187</c:v>
                </c:pt>
                <c:pt idx="57">
                  <c:v>0.11341150000000001</c:v>
                </c:pt>
                <c:pt idx="58">
                  <c:v>0.11099100000000001</c:v>
                </c:pt>
                <c:pt idx="59">
                  <c:v>0.1096517</c:v>
                </c:pt>
                <c:pt idx="60">
                  <c:v>0.1111422</c:v>
                </c:pt>
                <c:pt idx="61">
                  <c:v>0.1142986</c:v>
                </c:pt>
                <c:pt idx="62">
                  <c:v>0.1165596</c:v>
                </c:pt>
                <c:pt idx="63">
                  <c:v>0.1116133</c:v>
                </c:pt>
                <c:pt idx="64">
                  <c:v>0.11422539999999999</c:v>
                </c:pt>
                <c:pt idx="65">
                  <c:v>0.11125840000000001</c:v>
                </c:pt>
                <c:pt idx="66">
                  <c:v>0.11002980000000001</c:v>
                </c:pt>
                <c:pt idx="67">
                  <c:v>0.1114646</c:v>
                </c:pt>
                <c:pt idx="68">
                  <c:v>0.1123671</c:v>
                </c:pt>
                <c:pt idx="69">
                  <c:v>0.1140689</c:v>
                </c:pt>
                <c:pt idx="70">
                  <c:v>0.11607480000000001</c:v>
                </c:pt>
                <c:pt idx="71">
                  <c:v>0.11229889999999999</c:v>
                </c:pt>
                <c:pt idx="72">
                  <c:v>0.11608230000000001</c:v>
                </c:pt>
                <c:pt idx="73">
                  <c:v>0.1173346</c:v>
                </c:pt>
                <c:pt idx="74">
                  <c:v>0.11670899999999999</c:v>
                </c:pt>
                <c:pt idx="75">
                  <c:v>0.1139259</c:v>
                </c:pt>
                <c:pt idx="76">
                  <c:v>0.1168488</c:v>
                </c:pt>
                <c:pt idx="77">
                  <c:v>0.11834030000000001</c:v>
                </c:pt>
                <c:pt idx="78">
                  <c:v>0.1204045</c:v>
                </c:pt>
                <c:pt idx="79">
                  <c:v>0.12302929999999999</c:v>
                </c:pt>
                <c:pt idx="80">
                  <c:v>0.1214547</c:v>
                </c:pt>
                <c:pt idx="81">
                  <c:v>0.1185233</c:v>
                </c:pt>
                <c:pt idx="82">
                  <c:v>0.1206945</c:v>
                </c:pt>
                <c:pt idx="83">
                  <c:v>0.12543899999999999</c:v>
                </c:pt>
                <c:pt idx="84">
                  <c:v>0.12561420000000001</c:v>
                </c:pt>
                <c:pt idx="85">
                  <c:v>0.12881280000000001</c:v>
                </c:pt>
                <c:pt idx="86">
                  <c:v>0.1395516</c:v>
                </c:pt>
                <c:pt idx="87">
                  <c:v>0.11597970000000001</c:v>
                </c:pt>
                <c:pt idx="88">
                  <c:v>0.10543519999999999</c:v>
                </c:pt>
                <c:pt idx="89">
                  <c:v>0.12997249999999999</c:v>
                </c:pt>
                <c:pt idx="90">
                  <c:v>0.12248010000000001</c:v>
                </c:pt>
                <c:pt idx="91">
                  <c:v>9.5123399999999997E-2</c:v>
                </c:pt>
                <c:pt idx="92">
                  <c:v>0.12496420000000001</c:v>
                </c:pt>
                <c:pt idx="93">
                  <c:v>0.13028999999999999</c:v>
                </c:pt>
                <c:pt idx="94">
                  <c:v>9.9040400000000001E-2</c:v>
                </c:pt>
                <c:pt idx="95">
                  <c:v>9.5419799999999999E-2</c:v>
                </c:pt>
                <c:pt idx="96">
                  <c:v>9.9349500000000007E-2</c:v>
                </c:pt>
                <c:pt idx="97">
                  <c:v>0.10927829999999999</c:v>
                </c:pt>
                <c:pt idx="98">
                  <c:v>0.11786160000000001</c:v>
                </c:pt>
                <c:pt idx="99">
                  <c:v>0.1083184</c:v>
                </c:pt>
                <c:pt idx="100">
                  <c:v>0.110955</c:v>
                </c:pt>
                <c:pt idx="101">
                  <c:v>0.1121274</c:v>
                </c:pt>
                <c:pt idx="102">
                  <c:v>0.10835</c:v>
                </c:pt>
                <c:pt idx="103">
                  <c:v>9.6441300000000008E-2</c:v>
                </c:pt>
                <c:pt idx="104">
                  <c:v>8.1161499999999998E-2</c:v>
                </c:pt>
                <c:pt idx="105">
                  <c:v>6.2394199999999997E-2</c:v>
                </c:pt>
                <c:pt idx="106">
                  <c:v>6.1607599999999998E-2</c:v>
                </c:pt>
                <c:pt idx="107">
                  <c:v>5.6326999999999995E-2</c:v>
                </c:pt>
                <c:pt idx="108">
                  <c:v>5.0088199999999999E-2</c:v>
                </c:pt>
                <c:pt idx="109">
                  <c:v>6.4137399999999997E-2</c:v>
                </c:pt>
                <c:pt idx="110">
                  <c:v>7.3028499999999996E-2</c:v>
                </c:pt>
                <c:pt idx="111">
                  <c:v>6.3717800000000005E-2</c:v>
                </c:pt>
                <c:pt idx="112">
                  <c:v>5.8694099999999999E-2</c:v>
                </c:pt>
                <c:pt idx="113">
                  <c:v>4.9212300000000007E-2</c:v>
                </c:pt>
                <c:pt idx="114">
                  <c:v>6.1014799999999994E-2</c:v>
                </c:pt>
                <c:pt idx="115">
                  <c:v>6.1933999999999996E-2</c:v>
                </c:pt>
                <c:pt idx="116">
                  <c:v>6.87918E-2</c:v>
                </c:pt>
                <c:pt idx="117">
                  <c:v>5.6997300000000001E-2</c:v>
                </c:pt>
                <c:pt idx="118">
                  <c:v>4.1562299999999996E-2</c:v>
                </c:pt>
                <c:pt idx="119">
                  <c:v>5.6273999999999998E-2</c:v>
                </c:pt>
                <c:pt idx="120">
                  <c:v>6.6863099999999995E-2</c:v>
                </c:pt>
                <c:pt idx="121">
                  <c:v>7.4601699999999993E-2</c:v>
                </c:pt>
                <c:pt idx="122">
                  <c:v>7.5848699999999991E-2</c:v>
                </c:pt>
                <c:pt idx="123">
                  <c:v>7.7619999999999995E-2</c:v>
                </c:pt>
                <c:pt idx="124">
                  <c:v>9.6016999999999991E-2</c:v>
                </c:pt>
                <c:pt idx="125">
                  <c:v>8.5743200000000006E-2</c:v>
                </c:pt>
                <c:pt idx="126">
                  <c:v>8.3697900000000006E-2</c:v>
                </c:pt>
                <c:pt idx="127">
                  <c:v>8.4166199999999997E-2</c:v>
                </c:pt>
                <c:pt idx="128">
                  <c:v>8.7411600000000006E-2</c:v>
                </c:pt>
                <c:pt idx="129">
                  <c:v>8.9310899999999999E-2</c:v>
                </c:pt>
                <c:pt idx="130">
                  <c:v>8.9743799999999999E-2</c:v>
                </c:pt>
                <c:pt idx="131">
                  <c:v>8.2581100000000005E-2</c:v>
                </c:pt>
                <c:pt idx="132">
                  <c:v>8.3958499999999991E-2</c:v>
                </c:pt>
                <c:pt idx="133">
                  <c:v>8.6945899999999993E-2</c:v>
                </c:pt>
                <c:pt idx="134">
                  <c:v>8.6737900000000007E-2</c:v>
                </c:pt>
                <c:pt idx="135">
                  <c:v>8.637800000000001E-2</c:v>
                </c:pt>
                <c:pt idx="136">
                  <c:v>8.7221899999999991E-2</c:v>
                </c:pt>
                <c:pt idx="137">
                  <c:v>8.9198E-2</c:v>
                </c:pt>
                <c:pt idx="138">
                  <c:v>8.9203299999999999E-2</c:v>
                </c:pt>
                <c:pt idx="139">
                  <c:v>9.073959999999999E-2</c:v>
                </c:pt>
                <c:pt idx="140">
                  <c:v>9.0038300000000002E-2</c:v>
                </c:pt>
                <c:pt idx="141">
                  <c:v>9.3442700000000004E-2</c:v>
                </c:pt>
                <c:pt idx="142">
                  <c:v>9.7730800000000007E-2</c:v>
                </c:pt>
                <c:pt idx="143">
                  <c:v>9.0705899999999992E-2</c:v>
                </c:pt>
                <c:pt idx="144">
                  <c:v>9.1664499999999996E-2</c:v>
                </c:pt>
                <c:pt idx="145">
                  <c:v>9.4480299999999989E-2</c:v>
                </c:pt>
                <c:pt idx="146">
                  <c:v>0.10779230000000001</c:v>
                </c:pt>
                <c:pt idx="147">
                  <c:v>0.13901179999999999</c:v>
                </c:pt>
                <c:pt idx="148">
                  <c:v>0.12967510000000002</c:v>
                </c:pt>
                <c:pt idx="149">
                  <c:v>0.1361115</c:v>
                </c:pt>
                <c:pt idx="150">
                  <c:v>0.13836709999999999</c:v>
                </c:pt>
                <c:pt idx="151">
                  <c:v>0.13628669999999998</c:v>
                </c:pt>
                <c:pt idx="152">
                  <c:v>0.1492706</c:v>
                </c:pt>
                <c:pt idx="153">
                  <c:v>0.16608640000000002</c:v>
                </c:pt>
                <c:pt idx="154">
                  <c:v>0.1622439</c:v>
                </c:pt>
                <c:pt idx="155">
                  <c:v>0.1517714</c:v>
                </c:pt>
                <c:pt idx="156">
                  <c:v>0.14393140000000001</c:v>
                </c:pt>
                <c:pt idx="157">
                  <c:v>0.14718529999999999</c:v>
                </c:pt>
                <c:pt idx="158">
                  <c:v>0.14472599999999999</c:v>
                </c:pt>
                <c:pt idx="159">
                  <c:v>0.13418140000000001</c:v>
                </c:pt>
                <c:pt idx="160">
                  <c:v>0.13919399999999998</c:v>
                </c:pt>
                <c:pt idx="161">
                  <c:v>0.14330509999999999</c:v>
                </c:pt>
                <c:pt idx="162">
                  <c:v>0.14870430000000001</c:v>
                </c:pt>
                <c:pt idx="163">
                  <c:v>0.1516477</c:v>
                </c:pt>
                <c:pt idx="164">
                  <c:v>0.15125460000000002</c:v>
                </c:pt>
                <c:pt idx="165">
                  <c:v>0.15132389999999998</c:v>
                </c:pt>
                <c:pt idx="166">
                  <c:v>0.14809929999999999</c:v>
                </c:pt>
                <c:pt idx="167">
                  <c:v>0.15847169999999999</c:v>
                </c:pt>
                <c:pt idx="168">
                  <c:v>0.17113320000000001</c:v>
                </c:pt>
                <c:pt idx="169">
                  <c:v>0.17588360000000003</c:v>
                </c:pt>
                <c:pt idx="170">
                  <c:v>0.18064469999999999</c:v>
                </c:pt>
                <c:pt idx="171">
                  <c:v>0.1785426</c:v>
                </c:pt>
                <c:pt idx="172">
                  <c:v>0.18097439999999998</c:v>
                </c:pt>
                <c:pt idx="173">
                  <c:v>0.19676150000000001</c:v>
                </c:pt>
                <c:pt idx="174">
                  <c:v>0.1924409</c:v>
                </c:pt>
                <c:pt idx="175">
                  <c:v>0.1932797</c:v>
                </c:pt>
                <c:pt idx="176">
                  <c:v>0.2018549</c:v>
                </c:pt>
                <c:pt idx="177">
                  <c:v>0.2188118</c:v>
                </c:pt>
                <c:pt idx="178">
                  <c:v>0.22929359999999999</c:v>
                </c:pt>
                <c:pt idx="179">
                  <c:v>0.24269639999999998</c:v>
                </c:pt>
                <c:pt idx="180">
                  <c:v>0.24873200000000001</c:v>
                </c:pt>
                <c:pt idx="181">
                  <c:v>0.26230049999999999</c:v>
                </c:pt>
                <c:pt idx="182">
                  <c:v>0.21454419999999999</c:v>
                </c:pt>
                <c:pt idx="183">
                  <c:v>0.23450009999999999</c:v>
                </c:pt>
                <c:pt idx="184">
                  <c:v>0.25122610000000001</c:v>
                </c:pt>
                <c:pt idx="185">
                  <c:v>0.2475851</c:v>
                </c:pt>
                <c:pt idx="186">
                  <c:v>0.2450823</c:v>
                </c:pt>
                <c:pt idx="187">
                  <c:v>0.24240600000000001</c:v>
                </c:pt>
              </c:numCache>
            </c:numRef>
          </c:val>
          <c:smooth val="0"/>
          <c:extLst>
            <c:ext xmlns:c16="http://schemas.microsoft.com/office/drawing/2014/chart" uri="{C3380CC4-5D6E-409C-BE32-E72D297353CC}">
              <c16:uniqueId val="{00000000-28C3-4FEF-9B97-858B0FDEC861}"/>
            </c:ext>
          </c:extLst>
        </c:ser>
        <c:dLbls>
          <c:showLegendKey val="0"/>
          <c:showVal val="0"/>
          <c:showCatName val="0"/>
          <c:showSerName val="0"/>
          <c:showPercent val="0"/>
          <c:showBubbleSize val="0"/>
        </c:dLbls>
        <c:smooth val="0"/>
        <c:axId val="244900447"/>
        <c:axId val="244899487"/>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val>
                <c:smooth val="0"/>
                <c:extLst>
                  <c:ext xmlns:c16="http://schemas.microsoft.com/office/drawing/2014/chart" uri="{C3380CC4-5D6E-409C-BE32-E72D297353CC}">
                    <c16:uniqueId val="{00000001-28C3-4FEF-9B97-858B0FDEC861}"/>
                  </c:ext>
                </c:extLst>
              </c15:ser>
            </c15:filteredLineSeries>
          </c:ext>
        </c:extLst>
      </c:lineChart>
      <c:catAx>
        <c:axId val="244900447"/>
        <c:scaling>
          <c:orientation val="minMax"/>
        </c:scaling>
        <c:delete val="0"/>
        <c:axPos val="b"/>
        <c:numFmt formatCode="General" sourceLinked="1"/>
        <c:majorTickMark val="cross"/>
        <c:minorTickMark val="in"/>
        <c:tickLblPos val="nextTo"/>
        <c:spPr>
          <a:noFill/>
          <a:ln w="9525" cap="flat" cmpd="sng" algn="ctr">
            <a:solidFill>
              <a:schemeClr val="tx1">
                <a:lumMod val="15000"/>
                <a:lumOff val="85000"/>
              </a:schemeClr>
            </a:solidFill>
            <a:round/>
          </a:ln>
          <a:effectLst/>
        </c:spPr>
        <c:txPr>
          <a:bodyPr rot="-20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899487"/>
        <c:crosses val="autoZero"/>
        <c:auto val="1"/>
        <c:lblAlgn val="ctr"/>
        <c:lblOffset val="100"/>
        <c:tickMarkSkip val="10"/>
        <c:noMultiLvlLbl val="0"/>
      </c:catAx>
      <c:valAx>
        <c:axId val="24489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900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r>
              <a:rPr lang="en-US" sz="2000" b="1" i="0" u="none">
                <a:solidFill>
                  <a:schemeClr val="tx1"/>
                </a:solidFill>
                <a:effectLst/>
                <a:hlinkClick xmlns:r="http://schemas.openxmlformats.org/officeDocument/2006/relationships" r:id="">
                  <a:extLst>
                    <a:ext uri="{A12FA001-AC4F-418D-AE19-62706E023703}">
                      <ahyp:hlinkClr xmlns:ahyp="http://schemas.microsoft.com/office/drawing/2018/hyperlinkcolor" val="tx"/>
                    </a:ext>
                  </a:extLst>
                </a:hlinkClick>
              </a:rPr>
              <a:t>Value of exported goods as share of GDP, 1827 to 2014 (World)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endParaRPr lang="en-US"/>
        </a:p>
      </c:txPr>
    </c:title>
    <c:autoTitleDeleted val="0"/>
    <c:plotArea>
      <c:layout/>
      <c:lineChart>
        <c:grouping val="standard"/>
        <c:varyColors val="0"/>
        <c:ser>
          <c:idx val="1"/>
          <c:order val="1"/>
          <c:spPr>
            <a:ln w="47625" cap="rnd">
              <a:solidFill>
                <a:srgbClr val="C00000"/>
              </a:solidFill>
              <a:round/>
            </a:ln>
            <a:effectLst/>
          </c:spPr>
          <c:marker>
            <c:symbol val="none"/>
          </c:marker>
          <c:cat>
            <c:numRef>
              <c:f>'merchandise-exports-gdp-cepii'!$C$13395:$C$13582</c:f>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f>'merchandise-exports-gdp-cepii'!$D$13395:$D$13582</c:f>
              <c:numCache>
                <c:formatCode>General</c:formatCode>
                <c:ptCount val="188"/>
                <c:pt idx="0">
                  <c:v>7.1467200000000008E-2</c:v>
                </c:pt>
                <c:pt idx="1">
                  <c:v>6.6973500000000005E-2</c:v>
                </c:pt>
                <c:pt idx="2">
                  <c:v>6.3221699999999992E-2</c:v>
                </c:pt>
                <c:pt idx="3">
                  <c:v>6.1967299999999996E-2</c:v>
                </c:pt>
                <c:pt idx="4">
                  <c:v>6.1933499999999996E-2</c:v>
                </c:pt>
                <c:pt idx="5">
                  <c:v>6.6044500000000006E-2</c:v>
                </c:pt>
                <c:pt idx="6">
                  <c:v>7.0917500000000008E-2</c:v>
                </c:pt>
                <c:pt idx="7">
                  <c:v>7.0821300000000004E-2</c:v>
                </c:pt>
                <c:pt idx="8">
                  <c:v>7.0768600000000001E-2</c:v>
                </c:pt>
                <c:pt idx="9">
                  <c:v>7.4056300000000005E-2</c:v>
                </c:pt>
                <c:pt idx="10">
                  <c:v>6.9518899999999995E-2</c:v>
                </c:pt>
                <c:pt idx="11">
                  <c:v>7.3777900000000007E-2</c:v>
                </c:pt>
                <c:pt idx="12">
                  <c:v>7.8072100000000005E-2</c:v>
                </c:pt>
                <c:pt idx="13">
                  <c:v>4.6154900000000006E-2</c:v>
                </c:pt>
                <c:pt idx="14">
                  <c:v>4.2296599999999997E-2</c:v>
                </c:pt>
                <c:pt idx="15">
                  <c:v>3.9091800000000003E-2</c:v>
                </c:pt>
                <c:pt idx="16">
                  <c:v>4.2750000000000003E-2</c:v>
                </c:pt>
                <c:pt idx="17">
                  <c:v>4.8002999999999997E-2</c:v>
                </c:pt>
                <c:pt idx="18">
                  <c:v>4.9757499999999996E-2</c:v>
                </c:pt>
                <c:pt idx="19">
                  <c:v>4.8930899999999999E-2</c:v>
                </c:pt>
                <c:pt idx="20">
                  <c:v>4.8405699999999996E-2</c:v>
                </c:pt>
                <c:pt idx="21">
                  <c:v>4.7948999999999999E-2</c:v>
                </c:pt>
                <c:pt idx="22">
                  <c:v>5.3254999999999997E-2</c:v>
                </c:pt>
                <c:pt idx="23">
                  <c:v>5.5098200000000007E-2</c:v>
                </c:pt>
                <c:pt idx="24">
                  <c:v>5.9450399999999994E-2</c:v>
                </c:pt>
                <c:pt idx="25">
                  <c:v>6.33605E-2</c:v>
                </c:pt>
                <c:pt idx="26">
                  <c:v>6.9782700000000003E-2</c:v>
                </c:pt>
                <c:pt idx="27">
                  <c:v>6.8139500000000006E-2</c:v>
                </c:pt>
                <c:pt idx="28">
                  <c:v>6.8025299999999997E-2</c:v>
                </c:pt>
                <c:pt idx="29">
                  <c:v>7.3025099999999996E-2</c:v>
                </c:pt>
                <c:pt idx="30">
                  <c:v>6.7204800000000009E-2</c:v>
                </c:pt>
                <c:pt idx="31">
                  <c:v>6.8086099999999997E-2</c:v>
                </c:pt>
                <c:pt idx="32">
                  <c:v>7.5328800000000001E-2</c:v>
                </c:pt>
                <c:pt idx="33">
                  <c:v>8.2736900000000002E-2</c:v>
                </c:pt>
                <c:pt idx="34">
                  <c:v>6.7075399999999993E-2</c:v>
                </c:pt>
                <c:pt idx="35">
                  <c:v>5.9948399999999999E-2</c:v>
                </c:pt>
                <c:pt idx="36">
                  <c:v>6.5166399999999999E-2</c:v>
                </c:pt>
                <c:pt idx="37">
                  <c:v>7.0114099999999999E-2</c:v>
                </c:pt>
                <c:pt idx="38">
                  <c:v>7.7622200000000002E-2</c:v>
                </c:pt>
                <c:pt idx="39">
                  <c:v>8.4823499999999996E-2</c:v>
                </c:pt>
                <c:pt idx="40">
                  <c:v>8.7789400000000004E-2</c:v>
                </c:pt>
                <c:pt idx="41">
                  <c:v>9.1567399999999993E-2</c:v>
                </c:pt>
                <c:pt idx="42">
                  <c:v>9.5276899999999998E-2</c:v>
                </c:pt>
                <c:pt idx="43">
                  <c:v>9.11796E-2</c:v>
                </c:pt>
                <c:pt idx="44">
                  <c:v>0.10416</c:v>
                </c:pt>
                <c:pt idx="45">
                  <c:v>0.10875080000000001</c:v>
                </c:pt>
                <c:pt idx="46">
                  <c:v>0.10941390000000001</c:v>
                </c:pt>
                <c:pt idx="47">
                  <c:v>0.1094702</c:v>
                </c:pt>
                <c:pt idx="48">
                  <c:v>0.10986069999999999</c:v>
                </c:pt>
                <c:pt idx="49">
                  <c:v>0.10754770000000001</c:v>
                </c:pt>
                <c:pt idx="50">
                  <c:v>0.1056819</c:v>
                </c:pt>
                <c:pt idx="51">
                  <c:v>0.10352069999999999</c:v>
                </c:pt>
                <c:pt idx="52">
                  <c:v>0.11019920000000001</c:v>
                </c:pt>
                <c:pt idx="53">
                  <c:v>0.1176059</c:v>
                </c:pt>
                <c:pt idx="54">
                  <c:v>0.119169</c:v>
                </c:pt>
                <c:pt idx="55">
                  <c:v>0.11439170000000001</c:v>
                </c:pt>
                <c:pt idx="56">
                  <c:v>0.1141187</c:v>
                </c:pt>
                <c:pt idx="57">
                  <c:v>0.11341150000000001</c:v>
                </c:pt>
                <c:pt idx="58">
                  <c:v>0.11099100000000001</c:v>
                </c:pt>
                <c:pt idx="59">
                  <c:v>0.1096517</c:v>
                </c:pt>
                <c:pt idx="60">
                  <c:v>0.1111422</c:v>
                </c:pt>
                <c:pt idx="61">
                  <c:v>0.1142986</c:v>
                </c:pt>
                <c:pt idx="62">
                  <c:v>0.1165596</c:v>
                </c:pt>
                <c:pt idx="63">
                  <c:v>0.1116133</c:v>
                </c:pt>
                <c:pt idx="64">
                  <c:v>0.11422539999999999</c:v>
                </c:pt>
                <c:pt idx="65">
                  <c:v>0.11125840000000001</c:v>
                </c:pt>
                <c:pt idx="66">
                  <c:v>0.11002980000000001</c:v>
                </c:pt>
                <c:pt idx="67">
                  <c:v>0.1114646</c:v>
                </c:pt>
                <c:pt idx="68">
                  <c:v>0.1123671</c:v>
                </c:pt>
                <c:pt idx="69">
                  <c:v>0.1140689</c:v>
                </c:pt>
                <c:pt idx="70">
                  <c:v>0.11607480000000001</c:v>
                </c:pt>
                <c:pt idx="71">
                  <c:v>0.11229889999999999</c:v>
                </c:pt>
                <c:pt idx="72">
                  <c:v>0.11608230000000001</c:v>
                </c:pt>
                <c:pt idx="73">
                  <c:v>0.1173346</c:v>
                </c:pt>
                <c:pt idx="74">
                  <c:v>0.11670899999999999</c:v>
                </c:pt>
                <c:pt idx="75">
                  <c:v>0.1139259</c:v>
                </c:pt>
                <c:pt idx="76">
                  <c:v>0.1168488</c:v>
                </c:pt>
                <c:pt idx="77">
                  <c:v>0.11834030000000001</c:v>
                </c:pt>
                <c:pt idx="78">
                  <c:v>0.1204045</c:v>
                </c:pt>
                <c:pt idx="79">
                  <c:v>0.12302929999999999</c:v>
                </c:pt>
                <c:pt idx="80">
                  <c:v>0.1214547</c:v>
                </c:pt>
                <c:pt idx="81">
                  <c:v>0.1185233</c:v>
                </c:pt>
                <c:pt idx="82">
                  <c:v>0.1206945</c:v>
                </c:pt>
                <c:pt idx="83">
                  <c:v>0.12543899999999999</c:v>
                </c:pt>
                <c:pt idx="84">
                  <c:v>0.12561420000000001</c:v>
                </c:pt>
                <c:pt idx="85">
                  <c:v>0.12881280000000001</c:v>
                </c:pt>
                <c:pt idx="86">
                  <c:v>0.1395516</c:v>
                </c:pt>
                <c:pt idx="87">
                  <c:v>0.11597970000000001</c:v>
                </c:pt>
                <c:pt idx="88">
                  <c:v>0.10543519999999999</c:v>
                </c:pt>
                <c:pt idx="89">
                  <c:v>0.12997249999999999</c:v>
                </c:pt>
                <c:pt idx="90">
                  <c:v>0.12248010000000001</c:v>
                </c:pt>
                <c:pt idx="91">
                  <c:v>9.5123399999999997E-2</c:v>
                </c:pt>
                <c:pt idx="92">
                  <c:v>0.12496420000000001</c:v>
                </c:pt>
                <c:pt idx="93">
                  <c:v>0.13028999999999999</c:v>
                </c:pt>
                <c:pt idx="94">
                  <c:v>9.9040400000000001E-2</c:v>
                </c:pt>
                <c:pt idx="95">
                  <c:v>9.5419799999999999E-2</c:v>
                </c:pt>
                <c:pt idx="96">
                  <c:v>9.9349500000000007E-2</c:v>
                </c:pt>
                <c:pt idx="97">
                  <c:v>0.10927829999999999</c:v>
                </c:pt>
                <c:pt idx="98">
                  <c:v>0.11786160000000001</c:v>
                </c:pt>
                <c:pt idx="99">
                  <c:v>0.1083184</c:v>
                </c:pt>
                <c:pt idx="100">
                  <c:v>0.110955</c:v>
                </c:pt>
                <c:pt idx="101">
                  <c:v>0.1121274</c:v>
                </c:pt>
                <c:pt idx="102">
                  <c:v>0.10835</c:v>
                </c:pt>
                <c:pt idx="103">
                  <c:v>9.6441300000000008E-2</c:v>
                </c:pt>
                <c:pt idx="104">
                  <c:v>8.1161499999999998E-2</c:v>
                </c:pt>
                <c:pt idx="105">
                  <c:v>6.2394199999999997E-2</c:v>
                </c:pt>
                <c:pt idx="106">
                  <c:v>6.1607599999999998E-2</c:v>
                </c:pt>
                <c:pt idx="107">
                  <c:v>5.6326999999999995E-2</c:v>
                </c:pt>
                <c:pt idx="108">
                  <c:v>5.0088199999999999E-2</c:v>
                </c:pt>
                <c:pt idx="109">
                  <c:v>6.4137399999999997E-2</c:v>
                </c:pt>
                <c:pt idx="110">
                  <c:v>7.3028499999999996E-2</c:v>
                </c:pt>
                <c:pt idx="111">
                  <c:v>6.3717800000000005E-2</c:v>
                </c:pt>
                <c:pt idx="112">
                  <c:v>5.8694099999999999E-2</c:v>
                </c:pt>
                <c:pt idx="113">
                  <c:v>4.9212300000000007E-2</c:v>
                </c:pt>
                <c:pt idx="114">
                  <c:v>6.1014799999999994E-2</c:v>
                </c:pt>
                <c:pt idx="115">
                  <c:v>6.1933999999999996E-2</c:v>
                </c:pt>
                <c:pt idx="116">
                  <c:v>6.87918E-2</c:v>
                </c:pt>
                <c:pt idx="117">
                  <c:v>5.6997300000000001E-2</c:v>
                </c:pt>
                <c:pt idx="118">
                  <c:v>4.1562299999999996E-2</c:v>
                </c:pt>
                <c:pt idx="119">
                  <c:v>5.6273999999999998E-2</c:v>
                </c:pt>
                <c:pt idx="120">
                  <c:v>6.6863099999999995E-2</c:v>
                </c:pt>
                <c:pt idx="121">
                  <c:v>7.4601699999999993E-2</c:v>
                </c:pt>
                <c:pt idx="122">
                  <c:v>7.5848699999999991E-2</c:v>
                </c:pt>
                <c:pt idx="123">
                  <c:v>7.7619999999999995E-2</c:v>
                </c:pt>
                <c:pt idx="124">
                  <c:v>9.6016999999999991E-2</c:v>
                </c:pt>
                <c:pt idx="125">
                  <c:v>8.5743200000000006E-2</c:v>
                </c:pt>
                <c:pt idx="126">
                  <c:v>8.3697900000000006E-2</c:v>
                </c:pt>
                <c:pt idx="127">
                  <c:v>8.4166199999999997E-2</c:v>
                </c:pt>
                <c:pt idx="128">
                  <c:v>8.7411600000000006E-2</c:v>
                </c:pt>
                <c:pt idx="129">
                  <c:v>8.9310899999999999E-2</c:v>
                </c:pt>
                <c:pt idx="130">
                  <c:v>8.9743799999999999E-2</c:v>
                </c:pt>
                <c:pt idx="131">
                  <c:v>8.2581100000000005E-2</c:v>
                </c:pt>
                <c:pt idx="132">
                  <c:v>8.3958499999999991E-2</c:v>
                </c:pt>
                <c:pt idx="133">
                  <c:v>8.6945899999999993E-2</c:v>
                </c:pt>
                <c:pt idx="134">
                  <c:v>8.6737900000000007E-2</c:v>
                </c:pt>
                <c:pt idx="135">
                  <c:v>8.637800000000001E-2</c:v>
                </c:pt>
                <c:pt idx="136">
                  <c:v>8.7221899999999991E-2</c:v>
                </c:pt>
                <c:pt idx="137">
                  <c:v>8.9198E-2</c:v>
                </c:pt>
                <c:pt idx="138">
                  <c:v>8.9203299999999999E-2</c:v>
                </c:pt>
                <c:pt idx="139">
                  <c:v>9.073959999999999E-2</c:v>
                </c:pt>
                <c:pt idx="140">
                  <c:v>9.0038300000000002E-2</c:v>
                </c:pt>
                <c:pt idx="141">
                  <c:v>9.3442700000000004E-2</c:v>
                </c:pt>
                <c:pt idx="142">
                  <c:v>9.7730800000000007E-2</c:v>
                </c:pt>
                <c:pt idx="143">
                  <c:v>9.0705899999999992E-2</c:v>
                </c:pt>
                <c:pt idx="144">
                  <c:v>9.1664499999999996E-2</c:v>
                </c:pt>
                <c:pt idx="145">
                  <c:v>9.4480299999999989E-2</c:v>
                </c:pt>
                <c:pt idx="146">
                  <c:v>0.10779230000000001</c:v>
                </c:pt>
                <c:pt idx="147">
                  <c:v>0.13901179999999999</c:v>
                </c:pt>
                <c:pt idx="148">
                  <c:v>0.12967510000000002</c:v>
                </c:pt>
                <c:pt idx="149">
                  <c:v>0.1361115</c:v>
                </c:pt>
                <c:pt idx="150">
                  <c:v>0.13836709999999999</c:v>
                </c:pt>
                <c:pt idx="151">
                  <c:v>0.13628669999999998</c:v>
                </c:pt>
                <c:pt idx="152">
                  <c:v>0.1492706</c:v>
                </c:pt>
                <c:pt idx="153">
                  <c:v>0.16608640000000002</c:v>
                </c:pt>
                <c:pt idx="154">
                  <c:v>0.1622439</c:v>
                </c:pt>
                <c:pt idx="155">
                  <c:v>0.1517714</c:v>
                </c:pt>
                <c:pt idx="156">
                  <c:v>0.14393140000000001</c:v>
                </c:pt>
                <c:pt idx="157">
                  <c:v>0.14718529999999999</c:v>
                </c:pt>
                <c:pt idx="158">
                  <c:v>0.14472599999999999</c:v>
                </c:pt>
                <c:pt idx="159">
                  <c:v>0.13418140000000001</c:v>
                </c:pt>
                <c:pt idx="160">
                  <c:v>0.13919399999999998</c:v>
                </c:pt>
                <c:pt idx="161">
                  <c:v>0.14330509999999999</c:v>
                </c:pt>
                <c:pt idx="162">
                  <c:v>0.14870430000000001</c:v>
                </c:pt>
                <c:pt idx="163">
                  <c:v>0.1516477</c:v>
                </c:pt>
                <c:pt idx="164">
                  <c:v>0.15125460000000002</c:v>
                </c:pt>
                <c:pt idx="165">
                  <c:v>0.15132389999999998</c:v>
                </c:pt>
                <c:pt idx="166">
                  <c:v>0.14809929999999999</c:v>
                </c:pt>
                <c:pt idx="167">
                  <c:v>0.15847169999999999</c:v>
                </c:pt>
                <c:pt idx="168">
                  <c:v>0.17113320000000001</c:v>
                </c:pt>
                <c:pt idx="169">
                  <c:v>0.17588360000000003</c:v>
                </c:pt>
                <c:pt idx="170">
                  <c:v>0.18064469999999999</c:v>
                </c:pt>
                <c:pt idx="171">
                  <c:v>0.1785426</c:v>
                </c:pt>
                <c:pt idx="172">
                  <c:v>0.18097439999999998</c:v>
                </c:pt>
                <c:pt idx="173">
                  <c:v>0.19676150000000001</c:v>
                </c:pt>
                <c:pt idx="174">
                  <c:v>0.1924409</c:v>
                </c:pt>
                <c:pt idx="175">
                  <c:v>0.1932797</c:v>
                </c:pt>
                <c:pt idx="176">
                  <c:v>0.2018549</c:v>
                </c:pt>
                <c:pt idx="177">
                  <c:v>0.2188118</c:v>
                </c:pt>
                <c:pt idx="178">
                  <c:v>0.22929359999999999</c:v>
                </c:pt>
                <c:pt idx="179">
                  <c:v>0.24269639999999998</c:v>
                </c:pt>
                <c:pt idx="180">
                  <c:v>0.24873200000000001</c:v>
                </c:pt>
                <c:pt idx="181">
                  <c:v>0.26230049999999999</c:v>
                </c:pt>
                <c:pt idx="182">
                  <c:v>0.21454419999999999</c:v>
                </c:pt>
                <c:pt idx="183">
                  <c:v>0.23450009999999999</c:v>
                </c:pt>
                <c:pt idx="184">
                  <c:v>0.25122610000000001</c:v>
                </c:pt>
                <c:pt idx="185">
                  <c:v>0.2475851</c:v>
                </c:pt>
                <c:pt idx="186">
                  <c:v>0.2450823</c:v>
                </c:pt>
                <c:pt idx="187">
                  <c:v>0.24240600000000001</c:v>
                </c:pt>
              </c:numCache>
            </c:numRef>
          </c:val>
          <c:smooth val="0"/>
          <c:extLst>
            <c:ext xmlns:c16="http://schemas.microsoft.com/office/drawing/2014/chart" uri="{C3380CC4-5D6E-409C-BE32-E72D297353CC}">
              <c16:uniqueId val="{00000000-28C3-4FEF-9B97-858B0FDEC861}"/>
            </c:ext>
          </c:extLst>
        </c:ser>
        <c:dLbls>
          <c:showLegendKey val="0"/>
          <c:showVal val="0"/>
          <c:showCatName val="0"/>
          <c:showSerName val="0"/>
          <c:showPercent val="0"/>
          <c:showBubbleSize val="0"/>
        </c:dLbls>
        <c:smooth val="0"/>
        <c:axId val="244900447"/>
        <c:axId val="244899487"/>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val>
                <c:smooth val="0"/>
                <c:extLst>
                  <c:ext xmlns:c16="http://schemas.microsoft.com/office/drawing/2014/chart" uri="{C3380CC4-5D6E-409C-BE32-E72D297353CC}">
                    <c16:uniqueId val="{00000001-28C3-4FEF-9B97-858B0FDEC861}"/>
                  </c:ext>
                </c:extLst>
              </c15:ser>
            </c15:filteredLineSeries>
          </c:ext>
        </c:extLst>
      </c:lineChart>
      <c:catAx>
        <c:axId val="244900447"/>
        <c:scaling>
          <c:orientation val="minMax"/>
        </c:scaling>
        <c:delete val="0"/>
        <c:axPos val="b"/>
        <c:numFmt formatCode="General" sourceLinked="1"/>
        <c:majorTickMark val="cross"/>
        <c:minorTickMark val="in"/>
        <c:tickLblPos val="nextTo"/>
        <c:spPr>
          <a:noFill/>
          <a:ln w="9525" cap="flat" cmpd="sng" algn="ctr">
            <a:solidFill>
              <a:schemeClr val="tx1">
                <a:lumMod val="15000"/>
                <a:lumOff val="85000"/>
              </a:schemeClr>
            </a:solidFill>
            <a:round/>
          </a:ln>
          <a:effectLst/>
        </c:spPr>
        <c:txPr>
          <a:bodyPr rot="-20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899487"/>
        <c:crosses val="autoZero"/>
        <c:auto val="1"/>
        <c:lblAlgn val="ctr"/>
        <c:lblOffset val="100"/>
        <c:tickMarkSkip val="10"/>
        <c:noMultiLvlLbl val="0"/>
      </c:catAx>
      <c:valAx>
        <c:axId val="24489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900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r>
              <a:rPr lang="en-US" sz="2000" b="1" i="0" u="none">
                <a:solidFill>
                  <a:schemeClr val="tx1"/>
                </a:solidFill>
                <a:effectLst/>
                <a:hlinkClick xmlns:r="http://schemas.openxmlformats.org/officeDocument/2006/relationships" r:id="">
                  <a:extLst>
                    <a:ext uri="{A12FA001-AC4F-418D-AE19-62706E023703}">
                      <ahyp:hlinkClr xmlns:ahyp="http://schemas.microsoft.com/office/drawing/2018/hyperlinkcolor" val="tx"/>
                    </a:ext>
                  </a:extLst>
                </a:hlinkClick>
              </a:rPr>
              <a:t>Value of exported goods as share of GDP, 1827 to 2014 (World)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endParaRPr lang="en-US"/>
        </a:p>
      </c:txPr>
    </c:title>
    <c:autoTitleDeleted val="0"/>
    <c:plotArea>
      <c:layout/>
      <c:lineChart>
        <c:grouping val="standard"/>
        <c:varyColors val="0"/>
        <c:ser>
          <c:idx val="1"/>
          <c:order val="1"/>
          <c:spPr>
            <a:ln w="47625" cap="rnd">
              <a:solidFill>
                <a:srgbClr val="C00000"/>
              </a:solidFill>
              <a:round/>
            </a:ln>
            <a:effectLst/>
          </c:spPr>
          <c:marker>
            <c:symbol val="none"/>
          </c:marker>
          <c:cat>
            <c:numRef>
              <c:f>'merchandise-exports-gdp-cepii'!$C$13395:$C$13582</c:f>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f>'merchandise-exports-gdp-cepii'!$D$13395:$D$13582</c:f>
              <c:numCache>
                <c:formatCode>General</c:formatCode>
                <c:ptCount val="188"/>
                <c:pt idx="0">
                  <c:v>7.1467200000000008E-2</c:v>
                </c:pt>
                <c:pt idx="1">
                  <c:v>6.6973500000000005E-2</c:v>
                </c:pt>
                <c:pt idx="2">
                  <c:v>6.3221699999999992E-2</c:v>
                </c:pt>
                <c:pt idx="3">
                  <c:v>6.1967299999999996E-2</c:v>
                </c:pt>
                <c:pt idx="4">
                  <c:v>6.1933499999999996E-2</c:v>
                </c:pt>
                <c:pt idx="5">
                  <c:v>6.6044500000000006E-2</c:v>
                </c:pt>
                <c:pt idx="6">
                  <c:v>7.0917500000000008E-2</c:v>
                </c:pt>
                <c:pt idx="7">
                  <c:v>7.0821300000000004E-2</c:v>
                </c:pt>
                <c:pt idx="8">
                  <c:v>7.0768600000000001E-2</c:v>
                </c:pt>
                <c:pt idx="9">
                  <c:v>7.4056300000000005E-2</c:v>
                </c:pt>
                <c:pt idx="10">
                  <c:v>6.9518899999999995E-2</c:v>
                </c:pt>
                <c:pt idx="11">
                  <c:v>7.3777900000000007E-2</c:v>
                </c:pt>
                <c:pt idx="12">
                  <c:v>7.8072100000000005E-2</c:v>
                </c:pt>
                <c:pt idx="13">
                  <c:v>4.6154900000000006E-2</c:v>
                </c:pt>
                <c:pt idx="14">
                  <c:v>4.2296599999999997E-2</c:v>
                </c:pt>
                <c:pt idx="15">
                  <c:v>3.9091800000000003E-2</c:v>
                </c:pt>
                <c:pt idx="16">
                  <c:v>4.2750000000000003E-2</c:v>
                </c:pt>
                <c:pt idx="17">
                  <c:v>4.8002999999999997E-2</c:v>
                </c:pt>
                <c:pt idx="18">
                  <c:v>4.9757499999999996E-2</c:v>
                </c:pt>
                <c:pt idx="19">
                  <c:v>4.8930899999999999E-2</c:v>
                </c:pt>
                <c:pt idx="20">
                  <c:v>4.8405699999999996E-2</c:v>
                </c:pt>
                <c:pt idx="21">
                  <c:v>4.7948999999999999E-2</c:v>
                </c:pt>
                <c:pt idx="22">
                  <c:v>5.3254999999999997E-2</c:v>
                </c:pt>
                <c:pt idx="23">
                  <c:v>5.5098200000000007E-2</c:v>
                </c:pt>
                <c:pt idx="24">
                  <c:v>5.9450399999999994E-2</c:v>
                </c:pt>
                <c:pt idx="25">
                  <c:v>6.33605E-2</c:v>
                </c:pt>
                <c:pt idx="26">
                  <c:v>6.9782700000000003E-2</c:v>
                </c:pt>
                <c:pt idx="27">
                  <c:v>6.8139500000000006E-2</c:v>
                </c:pt>
                <c:pt idx="28">
                  <c:v>6.8025299999999997E-2</c:v>
                </c:pt>
                <c:pt idx="29">
                  <c:v>7.3025099999999996E-2</c:v>
                </c:pt>
                <c:pt idx="30">
                  <c:v>6.7204800000000009E-2</c:v>
                </c:pt>
                <c:pt idx="31">
                  <c:v>6.8086099999999997E-2</c:v>
                </c:pt>
                <c:pt idx="32">
                  <c:v>7.5328800000000001E-2</c:v>
                </c:pt>
                <c:pt idx="33">
                  <c:v>8.2736900000000002E-2</c:v>
                </c:pt>
                <c:pt idx="34">
                  <c:v>6.7075399999999993E-2</c:v>
                </c:pt>
                <c:pt idx="35">
                  <c:v>5.9948399999999999E-2</c:v>
                </c:pt>
                <c:pt idx="36">
                  <c:v>6.5166399999999999E-2</c:v>
                </c:pt>
                <c:pt idx="37">
                  <c:v>7.0114099999999999E-2</c:v>
                </c:pt>
                <c:pt idx="38">
                  <c:v>7.7622200000000002E-2</c:v>
                </c:pt>
                <c:pt idx="39">
                  <c:v>8.4823499999999996E-2</c:v>
                </c:pt>
                <c:pt idx="40">
                  <c:v>8.7789400000000004E-2</c:v>
                </c:pt>
                <c:pt idx="41">
                  <c:v>9.1567399999999993E-2</c:v>
                </c:pt>
                <c:pt idx="42">
                  <c:v>9.5276899999999998E-2</c:v>
                </c:pt>
                <c:pt idx="43">
                  <c:v>9.11796E-2</c:v>
                </c:pt>
                <c:pt idx="44">
                  <c:v>0.10416</c:v>
                </c:pt>
                <c:pt idx="45">
                  <c:v>0.10875080000000001</c:v>
                </c:pt>
                <c:pt idx="46">
                  <c:v>0.10941390000000001</c:v>
                </c:pt>
                <c:pt idx="47">
                  <c:v>0.1094702</c:v>
                </c:pt>
                <c:pt idx="48">
                  <c:v>0.10986069999999999</c:v>
                </c:pt>
                <c:pt idx="49">
                  <c:v>0.10754770000000001</c:v>
                </c:pt>
                <c:pt idx="50">
                  <c:v>0.1056819</c:v>
                </c:pt>
                <c:pt idx="51">
                  <c:v>0.10352069999999999</c:v>
                </c:pt>
                <c:pt idx="52">
                  <c:v>0.11019920000000001</c:v>
                </c:pt>
                <c:pt idx="53">
                  <c:v>0.1176059</c:v>
                </c:pt>
                <c:pt idx="54">
                  <c:v>0.119169</c:v>
                </c:pt>
                <c:pt idx="55">
                  <c:v>0.11439170000000001</c:v>
                </c:pt>
                <c:pt idx="56">
                  <c:v>0.1141187</c:v>
                </c:pt>
                <c:pt idx="57">
                  <c:v>0.11341150000000001</c:v>
                </c:pt>
                <c:pt idx="58">
                  <c:v>0.11099100000000001</c:v>
                </c:pt>
                <c:pt idx="59">
                  <c:v>0.1096517</c:v>
                </c:pt>
                <c:pt idx="60">
                  <c:v>0.1111422</c:v>
                </c:pt>
                <c:pt idx="61">
                  <c:v>0.1142986</c:v>
                </c:pt>
                <c:pt idx="62">
                  <c:v>0.1165596</c:v>
                </c:pt>
                <c:pt idx="63">
                  <c:v>0.1116133</c:v>
                </c:pt>
                <c:pt idx="64">
                  <c:v>0.11422539999999999</c:v>
                </c:pt>
                <c:pt idx="65">
                  <c:v>0.11125840000000001</c:v>
                </c:pt>
                <c:pt idx="66">
                  <c:v>0.11002980000000001</c:v>
                </c:pt>
                <c:pt idx="67">
                  <c:v>0.1114646</c:v>
                </c:pt>
                <c:pt idx="68">
                  <c:v>0.1123671</c:v>
                </c:pt>
                <c:pt idx="69">
                  <c:v>0.1140689</c:v>
                </c:pt>
                <c:pt idx="70">
                  <c:v>0.11607480000000001</c:v>
                </c:pt>
                <c:pt idx="71">
                  <c:v>0.11229889999999999</c:v>
                </c:pt>
                <c:pt idx="72">
                  <c:v>0.11608230000000001</c:v>
                </c:pt>
                <c:pt idx="73">
                  <c:v>0.1173346</c:v>
                </c:pt>
                <c:pt idx="74">
                  <c:v>0.11670899999999999</c:v>
                </c:pt>
                <c:pt idx="75">
                  <c:v>0.1139259</c:v>
                </c:pt>
                <c:pt idx="76">
                  <c:v>0.1168488</c:v>
                </c:pt>
                <c:pt idx="77">
                  <c:v>0.11834030000000001</c:v>
                </c:pt>
                <c:pt idx="78">
                  <c:v>0.1204045</c:v>
                </c:pt>
                <c:pt idx="79">
                  <c:v>0.12302929999999999</c:v>
                </c:pt>
                <c:pt idx="80">
                  <c:v>0.1214547</c:v>
                </c:pt>
                <c:pt idx="81">
                  <c:v>0.1185233</c:v>
                </c:pt>
                <c:pt idx="82">
                  <c:v>0.1206945</c:v>
                </c:pt>
                <c:pt idx="83">
                  <c:v>0.12543899999999999</c:v>
                </c:pt>
                <c:pt idx="84">
                  <c:v>0.12561420000000001</c:v>
                </c:pt>
                <c:pt idx="85">
                  <c:v>0.12881280000000001</c:v>
                </c:pt>
                <c:pt idx="86">
                  <c:v>0.1395516</c:v>
                </c:pt>
                <c:pt idx="87">
                  <c:v>0.11597970000000001</c:v>
                </c:pt>
                <c:pt idx="88">
                  <c:v>0.10543519999999999</c:v>
                </c:pt>
                <c:pt idx="89">
                  <c:v>0.12997249999999999</c:v>
                </c:pt>
                <c:pt idx="90">
                  <c:v>0.12248010000000001</c:v>
                </c:pt>
                <c:pt idx="91">
                  <c:v>9.5123399999999997E-2</c:v>
                </c:pt>
                <c:pt idx="92">
                  <c:v>0.12496420000000001</c:v>
                </c:pt>
                <c:pt idx="93">
                  <c:v>0.13028999999999999</c:v>
                </c:pt>
                <c:pt idx="94">
                  <c:v>9.9040400000000001E-2</c:v>
                </c:pt>
                <c:pt idx="95">
                  <c:v>9.5419799999999999E-2</c:v>
                </c:pt>
                <c:pt idx="96">
                  <c:v>9.9349500000000007E-2</c:v>
                </c:pt>
                <c:pt idx="97">
                  <c:v>0.10927829999999999</c:v>
                </c:pt>
                <c:pt idx="98">
                  <c:v>0.11786160000000001</c:v>
                </c:pt>
                <c:pt idx="99">
                  <c:v>0.1083184</c:v>
                </c:pt>
                <c:pt idx="100">
                  <c:v>0.110955</c:v>
                </c:pt>
                <c:pt idx="101">
                  <c:v>0.1121274</c:v>
                </c:pt>
                <c:pt idx="102">
                  <c:v>0.10835</c:v>
                </c:pt>
                <c:pt idx="103">
                  <c:v>9.6441300000000008E-2</c:v>
                </c:pt>
                <c:pt idx="104">
                  <c:v>8.1161499999999998E-2</c:v>
                </c:pt>
                <c:pt idx="105">
                  <c:v>6.2394199999999997E-2</c:v>
                </c:pt>
                <c:pt idx="106">
                  <c:v>6.1607599999999998E-2</c:v>
                </c:pt>
                <c:pt idx="107">
                  <c:v>5.6326999999999995E-2</c:v>
                </c:pt>
                <c:pt idx="108">
                  <c:v>5.0088199999999999E-2</c:v>
                </c:pt>
                <c:pt idx="109">
                  <c:v>6.4137399999999997E-2</c:v>
                </c:pt>
                <c:pt idx="110">
                  <c:v>7.3028499999999996E-2</c:v>
                </c:pt>
                <c:pt idx="111">
                  <c:v>6.3717800000000005E-2</c:v>
                </c:pt>
                <c:pt idx="112">
                  <c:v>5.8694099999999999E-2</c:v>
                </c:pt>
                <c:pt idx="113">
                  <c:v>4.9212300000000007E-2</c:v>
                </c:pt>
                <c:pt idx="114">
                  <c:v>6.1014799999999994E-2</c:v>
                </c:pt>
                <c:pt idx="115">
                  <c:v>6.1933999999999996E-2</c:v>
                </c:pt>
                <c:pt idx="116">
                  <c:v>6.87918E-2</c:v>
                </c:pt>
                <c:pt idx="117">
                  <c:v>5.6997300000000001E-2</c:v>
                </c:pt>
                <c:pt idx="118">
                  <c:v>4.1562299999999996E-2</c:v>
                </c:pt>
                <c:pt idx="119">
                  <c:v>5.6273999999999998E-2</c:v>
                </c:pt>
                <c:pt idx="120">
                  <c:v>6.6863099999999995E-2</c:v>
                </c:pt>
                <c:pt idx="121">
                  <c:v>7.4601699999999993E-2</c:v>
                </c:pt>
                <c:pt idx="122">
                  <c:v>7.5848699999999991E-2</c:v>
                </c:pt>
                <c:pt idx="123">
                  <c:v>7.7619999999999995E-2</c:v>
                </c:pt>
                <c:pt idx="124">
                  <c:v>9.6016999999999991E-2</c:v>
                </c:pt>
                <c:pt idx="125">
                  <c:v>8.5743200000000006E-2</c:v>
                </c:pt>
                <c:pt idx="126">
                  <c:v>8.3697900000000006E-2</c:v>
                </c:pt>
                <c:pt idx="127">
                  <c:v>8.4166199999999997E-2</c:v>
                </c:pt>
                <c:pt idx="128">
                  <c:v>8.7411600000000006E-2</c:v>
                </c:pt>
                <c:pt idx="129">
                  <c:v>8.9310899999999999E-2</c:v>
                </c:pt>
                <c:pt idx="130">
                  <c:v>8.9743799999999999E-2</c:v>
                </c:pt>
                <c:pt idx="131">
                  <c:v>8.2581100000000005E-2</c:v>
                </c:pt>
                <c:pt idx="132">
                  <c:v>8.3958499999999991E-2</c:v>
                </c:pt>
                <c:pt idx="133">
                  <c:v>8.6945899999999993E-2</c:v>
                </c:pt>
                <c:pt idx="134">
                  <c:v>8.6737900000000007E-2</c:v>
                </c:pt>
                <c:pt idx="135">
                  <c:v>8.637800000000001E-2</c:v>
                </c:pt>
                <c:pt idx="136">
                  <c:v>8.7221899999999991E-2</c:v>
                </c:pt>
                <c:pt idx="137">
                  <c:v>8.9198E-2</c:v>
                </c:pt>
                <c:pt idx="138">
                  <c:v>8.9203299999999999E-2</c:v>
                </c:pt>
                <c:pt idx="139">
                  <c:v>9.073959999999999E-2</c:v>
                </c:pt>
                <c:pt idx="140">
                  <c:v>9.0038300000000002E-2</c:v>
                </c:pt>
                <c:pt idx="141">
                  <c:v>9.3442700000000004E-2</c:v>
                </c:pt>
                <c:pt idx="142">
                  <c:v>9.7730800000000007E-2</c:v>
                </c:pt>
                <c:pt idx="143">
                  <c:v>9.0705899999999992E-2</c:v>
                </c:pt>
                <c:pt idx="144">
                  <c:v>9.1664499999999996E-2</c:v>
                </c:pt>
                <c:pt idx="145">
                  <c:v>9.4480299999999989E-2</c:v>
                </c:pt>
                <c:pt idx="146">
                  <c:v>0.10779230000000001</c:v>
                </c:pt>
                <c:pt idx="147">
                  <c:v>0.13901179999999999</c:v>
                </c:pt>
                <c:pt idx="148">
                  <c:v>0.12967510000000002</c:v>
                </c:pt>
                <c:pt idx="149">
                  <c:v>0.1361115</c:v>
                </c:pt>
                <c:pt idx="150">
                  <c:v>0.13836709999999999</c:v>
                </c:pt>
                <c:pt idx="151">
                  <c:v>0.13628669999999998</c:v>
                </c:pt>
                <c:pt idx="152">
                  <c:v>0.1492706</c:v>
                </c:pt>
                <c:pt idx="153">
                  <c:v>0.16608640000000002</c:v>
                </c:pt>
                <c:pt idx="154">
                  <c:v>0.1622439</c:v>
                </c:pt>
                <c:pt idx="155">
                  <c:v>0.1517714</c:v>
                </c:pt>
                <c:pt idx="156">
                  <c:v>0.14393140000000001</c:v>
                </c:pt>
                <c:pt idx="157">
                  <c:v>0.14718529999999999</c:v>
                </c:pt>
                <c:pt idx="158">
                  <c:v>0.14472599999999999</c:v>
                </c:pt>
                <c:pt idx="159">
                  <c:v>0.13418140000000001</c:v>
                </c:pt>
                <c:pt idx="160">
                  <c:v>0.13919399999999998</c:v>
                </c:pt>
                <c:pt idx="161">
                  <c:v>0.14330509999999999</c:v>
                </c:pt>
                <c:pt idx="162">
                  <c:v>0.14870430000000001</c:v>
                </c:pt>
                <c:pt idx="163">
                  <c:v>0.1516477</c:v>
                </c:pt>
                <c:pt idx="164">
                  <c:v>0.15125460000000002</c:v>
                </c:pt>
                <c:pt idx="165">
                  <c:v>0.15132389999999998</c:v>
                </c:pt>
                <c:pt idx="166">
                  <c:v>0.14809929999999999</c:v>
                </c:pt>
                <c:pt idx="167">
                  <c:v>0.15847169999999999</c:v>
                </c:pt>
                <c:pt idx="168">
                  <c:v>0.17113320000000001</c:v>
                </c:pt>
                <c:pt idx="169">
                  <c:v>0.17588360000000003</c:v>
                </c:pt>
                <c:pt idx="170">
                  <c:v>0.18064469999999999</c:v>
                </c:pt>
                <c:pt idx="171">
                  <c:v>0.1785426</c:v>
                </c:pt>
                <c:pt idx="172">
                  <c:v>0.18097439999999998</c:v>
                </c:pt>
                <c:pt idx="173">
                  <c:v>0.19676150000000001</c:v>
                </c:pt>
                <c:pt idx="174">
                  <c:v>0.1924409</c:v>
                </c:pt>
                <c:pt idx="175">
                  <c:v>0.1932797</c:v>
                </c:pt>
                <c:pt idx="176">
                  <c:v>0.2018549</c:v>
                </c:pt>
                <c:pt idx="177">
                  <c:v>0.2188118</c:v>
                </c:pt>
                <c:pt idx="178">
                  <c:v>0.22929359999999999</c:v>
                </c:pt>
                <c:pt idx="179">
                  <c:v>0.24269639999999998</c:v>
                </c:pt>
                <c:pt idx="180">
                  <c:v>0.24873200000000001</c:v>
                </c:pt>
                <c:pt idx="181">
                  <c:v>0.26230049999999999</c:v>
                </c:pt>
                <c:pt idx="182">
                  <c:v>0.21454419999999999</c:v>
                </c:pt>
                <c:pt idx="183">
                  <c:v>0.23450009999999999</c:v>
                </c:pt>
                <c:pt idx="184">
                  <c:v>0.25122610000000001</c:v>
                </c:pt>
                <c:pt idx="185">
                  <c:v>0.2475851</c:v>
                </c:pt>
                <c:pt idx="186">
                  <c:v>0.2450823</c:v>
                </c:pt>
                <c:pt idx="187">
                  <c:v>0.24240600000000001</c:v>
                </c:pt>
              </c:numCache>
            </c:numRef>
          </c:val>
          <c:smooth val="0"/>
          <c:extLst>
            <c:ext xmlns:c16="http://schemas.microsoft.com/office/drawing/2014/chart" uri="{C3380CC4-5D6E-409C-BE32-E72D297353CC}">
              <c16:uniqueId val="{00000000-28C3-4FEF-9B97-858B0FDEC861}"/>
            </c:ext>
          </c:extLst>
        </c:ser>
        <c:dLbls>
          <c:showLegendKey val="0"/>
          <c:showVal val="0"/>
          <c:showCatName val="0"/>
          <c:showSerName val="0"/>
          <c:showPercent val="0"/>
          <c:showBubbleSize val="0"/>
        </c:dLbls>
        <c:smooth val="0"/>
        <c:axId val="244900447"/>
        <c:axId val="244899487"/>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val>
                <c:smooth val="0"/>
                <c:extLst>
                  <c:ext xmlns:c16="http://schemas.microsoft.com/office/drawing/2014/chart" uri="{C3380CC4-5D6E-409C-BE32-E72D297353CC}">
                    <c16:uniqueId val="{00000001-28C3-4FEF-9B97-858B0FDEC861}"/>
                  </c:ext>
                </c:extLst>
              </c15:ser>
            </c15:filteredLineSeries>
          </c:ext>
        </c:extLst>
      </c:lineChart>
      <c:catAx>
        <c:axId val="244900447"/>
        <c:scaling>
          <c:orientation val="minMax"/>
        </c:scaling>
        <c:delete val="0"/>
        <c:axPos val="b"/>
        <c:numFmt formatCode="General" sourceLinked="1"/>
        <c:majorTickMark val="cross"/>
        <c:minorTickMark val="in"/>
        <c:tickLblPos val="nextTo"/>
        <c:spPr>
          <a:noFill/>
          <a:ln w="9525" cap="flat" cmpd="sng" algn="ctr">
            <a:solidFill>
              <a:schemeClr val="tx1">
                <a:lumMod val="15000"/>
                <a:lumOff val="85000"/>
              </a:schemeClr>
            </a:solidFill>
            <a:round/>
          </a:ln>
          <a:effectLst/>
        </c:spPr>
        <c:txPr>
          <a:bodyPr rot="-20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899487"/>
        <c:crosses val="autoZero"/>
        <c:auto val="1"/>
        <c:lblAlgn val="ctr"/>
        <c:lblOffset val="100"/>
        <c:tickMarkSkip val="10"/>
        <c:noMultiLvlLbl val="0"/>
      </c:catAx>
      <c:valAx>
        <c:axId val="24489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900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r>
              <a:rPr lang="en-US" sz="2000" b="1" i="0" u="none">
                <a:solidFill>
                  <a:schemeClr val="tx1"/>
                </a:solidFill>
                <a:effectLst/>
                <a:hlinkClick xmlns:r="http://schemas.openxmlformats.org/officeDocument/2006/relationships" r:id="">
                  <a:extLst>
                    <a:ext uri="{A12FA001-AC4F-418D-AE19-62706E023703}">
                      <ahyp:hlinkClr xmlns:ahyp="http://schemas.microsoft.com/office/drawing/2018/hyperlinkcolor" val="tx"/>
                    </a:ext>
                  </a:extLst>
                </a:hlinkClick>
              </a:rPr>
              <a:t>Value of exported goods as share of GDP, 1827 to 2014 (World)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endParaRPr lang="en-US"/>
        </a:p>
      </c:txPr>
    </c:title>
    <c:autoTitleDeleted val="0"/>
    <c:plotArea>
      <c:layout/>
      <c:lineChart>
        <c:grouping val="standard"/>
        <c:varyColors val="0"/>
        <c:ser>
          <c:idx val="1"/>
          <c:order val="1"/>
          <c:spPr>
            <a:ln w="47625" cap="rnd">
              <a:solidFill>
                <a:srgbClr val="C00000"/>
              </a:solidFill>
              <a:round/>
            </a:ln>
            <a:effectLst/>
          </c:spPr>
          <c:marker>
            <c:symbol val="none"/>
          </c:marker>
          <c:cat>
            <c:numRef>
              <c:f>'merchandise-exports-gdp-cepii'!$C$13395:$C$13582</c:f>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f>'merchandise-exports-gdp-cepii'!$D$13395:$D$13582</c:f>
              <c:numCache>
                <c:formatCode>General</c:formatCode>
                <c:ptCount val="188"/>
                <c:pt idx="0">
                  <c:v>7.1467200000000008E-2</c:v>
                </c:pt>
                <c:pt idx="1">
                  <c:v>6.6973500000000005E-2</c:v>
                </c:pt>
                <c:pt idx="2">
                  <c:v>6.3221699999999992E-2</c:v>
                </c:pt>
                <c:pt idx="3">
                  <c:v>6.1967299999999996E-2</c:v>
                </c:pt>
                <c:pt idx="4">
                  <c:v>6.1933499999999996E-2</c:v>
                </c:pt>
                <c:pt idx="5">
                  <c:v>6.6044500000000006E-2</c:v>
                </c:pt>
                <c:pt idx="6">
                  <c:v>7.0917500000000008E-2</c:v>
                </c:pt>
                <c:pt idx="7">
                  <c:v>7.0821300000000004E-2</c:v>
                </c:pt>
                <c:pt idx="8">
                  <c:v>7.0768600000000001E-2</c:v>
                </c:pt>
                <c:pt idx="9">
                  <c:v>7.4056300000000005E-2</c:v>
                </c:pt>
                <c:pt idx="10">
                  <c:v>6.9518899999999995E-2</c:v>
                </c:pt>
                <c:pt idx="11">
                  <c:v>7.3777900000000007E-2</c:v>
                </c:pt>
                <c:pt idx="12">
                  <c:v>7.8072100000000005E-2</c:v>
                </c:pt>
                <c:pt idx="13">
                  <c:v>4.6154900000000006E-2</c:v>
                </c:pt>
                <c:pt idx="14">
                  <c:v>4.2296599999999997E-2</c:v>
                </c:pt>
                <c:pt idx="15">
                  <c:v>3.9091800000000003E-2</c:v>
                </c:pt>
                <c:pt idx="16">
                  <c:v>4.2750000000000003E-2</c:v>
                </c:pt>
                <c:pt idx="17">
                  <c:v>4.8002999999999997E-2</c:v>
                </c:pt>
                <c:pt idx="18">
                  <c:v>4.9757499999999996E-2</c:v>
                </c:pt>
                <c:pt idx="19">
                  <c:v>4.8930899999999999E-2</c:v>
                </c:pt>
                <c:pt idx="20">
                  <c:v>4.8405699999999996E-2</c:v>
                </c:pt>
                <c:pt idx="21">
                  <c:v>4.7948999999999999E-2</c:v>
                </c:pt>
                <c:pt idx="22">
                  <c:v>5.3254999999999997E-2</c:v>
                </c:pt>
                <c:pt idx="23">
                  <c:v>5.5098200000000007E-2</c:v>
                </c:pt>
                <c:pt idx="24">
                  <c:v>5.9450399999999994E-2</c:v>
                </c:pt>
                <c:pt idx="25">
                  <c:v>6.33605E-2</c:v>
                </c:pt>
                <c:pt idx="26">
                  <c:v>6.9782700000000003E-2</c:v>
                </c:pt>
                <c:pt idx="27">
                  <c:v>6.8139500000000006E-2</c:v>
                </c:pt>
                <c:pt idx="28">
                  <c:v>6.8025299999999997E-2</c:v>
                </c:pt>
                <c:pt idx="29">
                  <c:v>7.3025099999999996E-2</c:v>
                </c:pt>
                <c:pt idx="30">
                  <c:v>6.7204800000000009E-2</c:v>
                </c:pt>
                <c:pt idx="31">
                  <c:v>6.8086099999999997E-2</c:v>
                </c:pt>
                <c:pt idx="32">
                  <c:v>7.5328800000000001E-2</c:v>
                </c:pt>
                <c:pt idx="33">
                  <c:v>8.2736900000000002E-2</c:v>
                </c:pt>
                <c:pt idx="34">
                  <c:v>6.7075399999999993E-2</c:v>
                </c:pt>
                <c:pt idx="35">
                  <c:v>5.9948399999999999E-2</c:v>
                </c:pt>
                <c:pt idx="36">
                  <c:v>6.5166399999999999E-2</c:v>
                </c:pt>
                <c:pt idx="37">
                  <c:v>7.0114099999999999E-2</c:v>
                </c:pt>
                <c:pt idx="38">
                  <c:v>7.7622200000000002E-2</c:v>
                </c:pt>
                <c:pt idx="39">
                  <c:v>8.4823499999999996E-2</c:v>
                </c:pt>
                <c:pt idx="40">
                  <c:v>8.7789400000000004E-2</c:v>
                </c:pt>
                <c:pt idx="41">
                  <c:v>9.1567399999999993E-2</c:v>
                </c:pt>
                <c:pt idx="42">
                  <c:v>9.5276899999999998E-2</c:v>
                </c:pt>
                <c:pt idx="43">
                  <c:v>9.11796E-2</c:v>
                </c:pt>
                <c:pt idx="44">
                  <c:v>0.10416</c:v>
                </c:pt>
                <c:pt idx="45">
                  <c:v>0.10875080000000001</c:v>
                </c:pt>
                <c:pt idx="46">
                  <c:v>0.10941390000000001</c:v>
                </c:pt>
                <c:pt idx="47">
                  <c:v>0.1094702</c:v>
                </c:pt>
                <c:pt idx="48">
                  <c:v>0.10986069999999999</c:v>
                </c:pt>
                <c:pt idx="49">
                  <c:v>0.10754770000000001</c:v>
                </c:pt>
                <c:pt idx="50">
                  <c:v>0.1056819</c:v>
                </c:pt>
                <c:pt idx="51">
                  <c:v>0.10352069999999999</c:v>
                </c:pt>
                <c:pt idx="52">
                  <c:v>0.11019920000000001</c:v>
                </c:pt>
                <c:pt idx="53">
                  <c:v>0.1176059</c:v>
                </c:pt>
                <c:pt idx="54">
                  <c:v>0.119169</c:v>
                </c:pt>
                <c:pt idx="55">
                  <c:v>0.11439170000000001</c:v>
                </c:pt>
                <c:pt idx="56">
                  <c:v>0.1141187</c:v>
                </c:pt>
                <c:pt idx="57">
                  <c:v>0.11341150000000001</c:v>
                </c:pt>
                <c:pt idx="58">
                  <c:v>0.11099100000000001</c:v>
                </c:pt>
                <c:pt idx="59">
                  <c:v>0.1096517</c:v>
                </c:pt>
                <c:pt idx="60">
                  <c:v>0.1111422</c:v>
                </c:pt>
                <c:pt idx="61">
                  <c:v>0.1142986</c:v>
                </c:pt>
                <c:pt idx="62">
                  <c:v>0.1165596</c:v>
                </c:pt>
                <c:pt idx="63">
                  <c:v>0.1116133</c:v>
                </c:pt>
                <c:pt idx="64">
                  <c:v>0.11422539999999999</c:v>
                </c:pt>
                <c:pt idx="65">
                  <c:v>0.11125840000000001</c:v>
                </c:pt>
                <c:pt idx="66">
                  <c:v>0.11002980000000001</c:v>
                </c:pt>
                <c:pt idx="67">
                  <c:v>0.1114646</c:v>
                </c:pt>
                <c:pt idx="68">
                  <c:v>0.1123671</c:v>
                </c:pt>
                <c:pt idx="69">
                  <c:v>0.1140689</c:v>
                </c:pt>
                <c:pt idx="70">
                  <c:v>0.11607480000000001</c:v>
                </c:pt>
                <c:pt idx="71">
                  <c:v>0.11229889999999999</c:v>
                </c:pt>
                <c:pt idx="72">
                  <c:v>0.11608230000000001</c:v>
                </c:pt>
                <c:pt idx="73">
                  <c:v>0.1173346</c:v>
                </c:pt>
                <c:pt idx="74">
                  <c:v>0.11670899999999999</c:v>
                </c:pt>
                <c:pt idx="75">
                  <c:v>0.1139259</c:v>
                </c:pt>
                <c:pt idx="76">
                  <c:v>0.1168488</c:v>
                </c:pt>
                <c:pt idx="77">
                  <c:v>0.11834030000000001</c:v>
                </c:pt>
                <c:pt idx="78">
                  <c:v>0.1204045</c:v>
                </c:pt>
                <c:pt idx="79">
                  <c:v>0.12302929999999999</c:v>
                </c:pt>
                <c:pt idx="80">
                  <c:v>0.1214547</c:v>
                </c:pt>
                <c:pt idx="81">
                  <c:v>0.1185233</c:v>
                </c:pt>
                <c:pt idx="82">
                  <c:v>0.1206945</c:v>
                </c:pt>
                <c:pt idx="83">
                  <c:v>0.12543899999999999</c:v>
                </c:pt>
                <c:pt idx="84">
                  <c:v>0.12561420000000001</c:v>
                </c:pt>
                <c:pt idx="85">
                  <c:v>0.12881280000000001</c:v>
                </c:pt>
                <c:pt idx="86">
                  <c:v>0.1395516</c:v>
                </c:pt>
                <c:pt idx="87">
                  <c:v>0.11597970000000001</c:v>
                </c:pt>
                <c:pt idx="88">
                  <c:v>0.10543519999999999</c:v>
                </c:pt>
                <c:pt idx="89">
                  <c:v>0.12997249999999999</c:v>
                </c:pt>
                <c:pt idx="90">
                  <c:v>0.12248010000000001</c:v>
                </c:pt>
                <c:pt idx="91">
                  <c:v>9.5123399999999997E-2</c:v>
                </c:pt>
                <c:pt idx="92">
                  <c:v>0.12496420000000001</c:v>
                </c:pt>
                <c:pt idx="93">
                  <c:v>0.13028999999999999</c:v>
                </c:pt>
                <c:pt idx="94">
                  <c:v>9.9040400000000001E-2</c:v>
                </c:pt>
                <c:pt idx="95">
                  <c:v>9.5419799999999999E-2</c:v>
                </c:pt>
                <c:pt idx="96">
                  <c:v>9.9349500000000007E-2</c:v>
                </c:pt>
                <c:pt idx="97">
                  <c:v>0.10927829999999999</c:v>
                </c:pt>
                <c:pt idx="98">
                  <c:v>0.11786160000000001</c:v>
                </c:pt>
                <c:pt idx="99">
                  <c:v>0.1083184</c:v>
                </c:pt>
                <c:pt idx="100">
                  <c:v>0.110955</c:v>
                </c:pt>
                <c:pt idx="101">
                  <c:v>0.1121274</c:v>
                </c:pt>
                <c:pt idx="102">
                  <c:v>0.10835</c:v>
                </c:pt>
                <c:pt idx="103">
                  <c:v>9.6441300000000008E-2</c:v>
                </c:pt>
                <c:pt idx="104">
                  <c:v>8.1161499999999998E-2</c:v>
                </c:pt>
                <c:pt idx="105">
                  <c:v>6.2394199999999997E-2</c:v>
                </c:pt>
                <c:pt idx="106">
                  <c:v>6.1607599999999998E-2</c:v>
                </c:pt>
                <c:pt idx="107">
                  <c:v>5.6326999999999995E-2</c:v>
                </c:pt>
                <c:pt idx="108">
                  <c:v>5.0088199999999999E-2</c:v>
                </c:pt>
                <c:pt idx="109">
                  <c:v>6.4137399999999997E-2</c:v>
                </c:pt>
                <c:pt idx="110">
                  <c:v>7.3028499999999996E-2</c:v>
                </c:pt>
                <c:pt idx="111">
                  <c:v>6.3717800000000005E-2</c:v>
                </c:pt>
                <c:pt idx="112">
                  <c:v>5.8694099999999999E-2</c:v>
                </c:pt>
                <c:pt idx="113">
                  <c:v>4.9212300000000007E-2</c:v>
                </c:pt>
                <c:pt idx="114">
                  <c:v>6.1014799999999994E-2</c:v>
                </c:pt>
                <c:pt idx="115">
                  <c:v>6.1933999999999996E-2</c:v>
                </c:pt>
                <c:pt idx="116">
                  <c:v>6.87918E-2</c:v>
                </c:pt>
                <c:pt idx="117">
                  <c:v>5.6997300000000001E-2</c:v>
                </c:pt>
                <c:pt idx="118">
                  <c:v>4.1562299999999996E-2</c:v>
                </c:pt>
                <c:pt idx="119">
                  <c:v>5.6273999999999998E-2</c:v>
                </c:pt>
                <c:pt idx="120">
                  <c:v>6.6863099999999995E-2</c:v>
                </c:pt>
                <c:pt idx="121">
                  <c:v>7.4601699999999993E-2</c:v>
                </c:pt>
                <c:pt idx="122">
                  <c:v>7.5848699999999991E-2</c:v>
                </c:pt>
                <c:pt idx="123">
                  <c:v>7.7619999999999995E-2</c:v>
                </c:pt>
                <c:pt idx="124">
                  <c:v>9.6016999999999991E-2</c:v>
                </c:pt>
                <c:pt idx="125">
                  <c:v>8.5743200000000006E-2</c:v>
                </c:pt>
                <c:pt idx="126">
                  <c:v>8.3697900000000006E-2</c:v>
                </c:pt>
                <c:pt idx="127">
                  <c:v>8.4166199999999997E-2</c:v>
                </c:pt>
                <c:pt idx="128">
                  <c:v>8.7411600000000006E-2</c:v>
                </c:pt>
                <c:pt idx="129">
                  <c:v>8.9310899999999999E-2</c:v>
                </c:pt>
                <c:pt idx="130">
                  <c:v>8.9743799999999999E-2</c:v>
                </c:pt>
                <c:pt idx="131">
                  <c:v>8.2581100000000005E-2</c:v>
                </c:pt>
                <c:pt idx="132">
                  <c:v>8.3958499999999991E-2</c:v>
                </c:pt>
                <c:pt idx="133">
                  <c:v>8.6945899999999993E-2</c:v>
                </c:pt>
                <c:pt idx="134">
                  <c:v>8.6737900000000007E-2</c:v>
                </c:pt>
                <c:pt idx="135">
                  <c:v>8.637800000000001E-2</c:v>
                </c:pt>
                <c:pt idx="136">
                  <c:v>8.7221899999999991E-2</c:v>
                </c:pt>
                <c:pt idx="137">
                  <c:v>8.9198E-2</c:v>
                </c:pt>
                <c:pt idx="138">
                  <c:v>8.9203299999999999E-2</c:v>
                </c:pt>
                <c:pt idx="139">
                  <c:v>9.073959999999999E-2</c:v>
                </c:pt>
                <c:pt idx="140">
                  <c:v>9.0038300000000002E-2</c:v>
                </c:pt>
                <c:pt idx="141">
                  <c:v>9.3442700000000004E-2</c:v>
                </c:pt>
                <c:pt idx="142">
                  <c:v>9.7730800000000007E-2</c:v>
                </c:pt>
                <c:pt idx="143">
                  <c:v>9.0705899999999992E-2</c:v>
                </c:pt>
                <c:pt idx="144">
                  <c:v>9.1664499999999996E-2</c:v>
                </c:pt>
                <c:pt idx="145">
                  <c:v>9.4480299999999989E-2</c:v>
                </c:pt>
                <c:pt idx="146">
                  <c:v>0.10779230000000001</c:v>
                </c:pt>
                <c:pt idx="147">
                  <c:v>0.13901179999999999</c:v>
                </c:pt>
                <c:pt idx="148">
                  <c:v>0.12967510000000002</c:v>
                </c:pt>
                <c:pt idx="149">
                  <c:v>0.1361115</c:v>
                </c:pt>
                <c:pt idx="150">
                  <c:v>0.13836709999999999</c:v>
                </c:pt>
                <c:pt idx="151">
                  <c:v>0.13628669999999998</c:v>
                </c:pt>
                <c:pt idx="152">
                  <c:v>0.1492706</c:v>
                </c:pt>
                <c:pt idx="153">
                  <c:v>0.16608640000000002</c:v>
                </c:pt>
                <c:pt idx="154">
                  <c:v>0.1622439</c:v>
                </c:pt>
                <c:pt idx="155">
                  <c:v>0.1517714</c:v>
                </c:pt>
                <c:pt idx="156">
                  <c:v>0.14393140000000001</c:v>
                </c:pt>
                <c:pt idx="157">
                  <c:v>0.14718529999999999</c:v>
                </c:pt>
                <c:pt idx="158">
                  <c:v>0.14472599999999999</c:v>
                </c:pt>
                <c:pt idx="159">
                  <c:v>0.13418140000000001</c:v>
                </c:pt>
                <c:pt idx="160">
                  <c:v>0.13919399999999998</c:v>
                </c:pt>
                <c:pt idx="161">
                  <c:v>0.14330509999999999</c:v>
                </c:pt>
                <c:pt idx="162">
                  <c:v>0.14870430000000001</c:v>
                </c:pt>
                <c:pt idx="163">
                  <c:v>0.1516477</c:v>
                </c:pt>
                <c:pt idx="164">
                  <c:v>0.15125460000000002</c:v>
                </c:pt>
                <c:pt idx="165">
                  <c:v>0.15132389999999998</c:v>
                </c:pt>
                <c:pt idx="166">
                  <c:v>0.14809929999999999</c:v>
                </c:pt>
                <c:pt idx="167">
                  <c:v>0.15847169999999999</c:v>
                </c:pt>
                <c:pt idx="168">
                  <c:v>0.17113320000000001</c:v>
                </c:pt>
                <c:pt idx="169">
                  <c:v>0.17588360000000003</c:v>
                </c:pt>
                <c:pt idx="170">
                  <c:v>0.18064469999999999</c:v>
                </c:pt>
                <c:pt idx="171">
                  <c:v>0.1785426</c:v>
                </c:pt>
                <c:pt idx="172">
                  <c:v>0.18097439999999998</c:v>
                </c:pt>
                <c:pt idx="173">
                  <c:v>0.19676150000000001</c:v>
                </c:pt>
                <c:pt idx="174">
                  <c:v>0.1924409</c:v>
                </c:pt>
                <c:pt idx="175">
                  <c:v>0.1932797</c:v>
                </c:pt>
                <c:pt idx="176">
                  <c:v>0.2018549</c:v>
                </c:pt>
                <c:pt idx="177">
                  <c:v>0.2188118</c:v>
                </c:pt>
                <c:pt idx="178">
                  <c:v>0.22929359999999999</c:v>
                </c:pt>
                <c:pt idx="179">
                  <c:v>0.24269639999999998</c:v>
                </c:pt>
                <c:pt idx="180">
                  <c:v>0.24873200000000001</c:v>
                </c:pt>
                <c:pt idx="181">
                  <c:v>0.26230049999999999</c:v>
                </c:pt>
                <c:pt idx="182">
                  <c:v>0.21454419999999999</c:v>
                </c:pt>
                <c:pt idx="183">
                  <c:v>0.23450009999999999</c:v>
                </c:pt>
                <c:pt idx="184">
                  <c:v>0.25122610000000001</c:v>
                </c:pt>
                <c:pt idx="185">
                  <c:v>0.2475851</c:v>
                </c:pt>
                <c:pt idx="186">
                  <c:v>0.2450823</c:v>
                </c:pt>
                <c:pt idx="187">
                  <c:v>0.24240600000000001</c:v>
                </c:pt>
              </c:numCache>
            </c:numRef>
          </c:val>
          <c:smooth val="0"/>
          <c:extLst>
            <c:ext xmlns:c16="http://schemas.microsoft.com/office/drawing/2014/chart" uri="{C3380CC4-5D6E-409C-BE32-E72D297353CC}">
              <c16:uniqueId val="{00000000-28C3-4FEF-9B97-858B0FDEC861}"/>
            </c:ext>
          </c:extLst>
        </c:ser>
        <c:dLbls>
          <c:showLegendKey val="0"/>
          <c:showVal val="0"/>
          <c:showCatName val="0"/>
          <c:showSerName val="0"/>
          <c:showPercent val="0"/>
          <c:showBubbleSize val="0"/>
        </c:dLbls>
        <c:smooth val="0"/>
        <c:axId val="244900447"/>
        <c:axId val="244899487"/>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val>
                <c:smooth val="0"/>
                <c:extLst>
                  <c:ext xmlns:c16="http://schemas.microsoft.com/office/drawing/2014/chart" uri="{C3380CC4-5D6E-409C-BE32-E72D297353CC}">
                    <c16:uniqueId val="{00000001-28C3-4FEF-9B97-858B0FDEC861}"/>
                  </c:ext>
                </c:extLst>
              </c15:ser>
            </c15:filteredLineSeries>
          </c:ext>
        </c:extLst>
      </c:lineChart>
      <c:catAx>
        <c:axId val="244900447"/>
        <c:scaling>
          <c:orientation val="minMax"/>
        </c:scaling>
        <c:delete val="0"/>
        <c:axPos val="b"/>
        <c:numFmt formatCode="General" sourceLinked="1"/>
        <c:majorTickMark val="cross"/>
        <c:minorTickMark val="in"/>
        <c:tickLblPos val="nextTo"/>
        <c:spPr>
          <a:noFill/>
          <a:ln w="9525" cap="flat" cmpd="sng" algn="ctr">
            <a:solidFill>
              <a:schemeClr val="tx1">
                <a:lumMod val="15000"/>
                <a:lumOff val="85000"/>
              </a:schemeClr>
            </a:solidFill>
            <a:round/>
          </a:ln>
          <a:effectLst/>
        </c:spPr>
        <c:txPr>
          <a:bodyPr rot="-20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899487"/>
        <c:crosses val="autoZero"/>
        <c:auto val="1"/>
        <c:lblAlgn val="ctr"/>
        <c:lblOffset val="100"/>
        <c:tickMarkSkip val="10"/>
        <c:noMultiLvlLbl val="0"/>
      </c:catAx>
      <c:valAx>
        <c:axId val="24489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900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r>
              <a:rPr lang="en-US" sz="2000" b="1" i="0" u="none">
                <a:solidFill>
                  <a:schemeClr val="tx1"/>
                </a:solidFill>
                <a:effectLst/>
                <a:hlinkClick xmlns:r="http://schemas.openxmlformats.org/officeDocument/2006/relationships" r:id="">
                  <a:extLst>
                    <a:ext uri="{A12FA001-AC4F-418D-AE19-62706E023703}">
                      <ahyp:hlinkClr xmlns:ahyp="http://schemas.microsoft.com/office/drawing/2018/hyperlinkcolor" val="tx"/>
                    </a:ext>
                  </a:extLst>
                </a:hlinkClick>
              </a:rPr>
              <a:t>Value of exported goods as share of GDP, 1827 to 2014 (World)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endParaRPr lang="en-US"/>
        </a:p>
      </c:txPr>
    </c:title>
    <c:autoTitleDeleted val="0"/>
    <c:plotArea>
      <c:layout/>
      <c:lineChart>
        <c:grouping val="standard"/>
        <c:varyColors val="0"/>
        <c:ser>
          <c:idx val="1"/>
          <c:order val="1"/>
          <c:spPr>
            <a:ln w="47625" cap="rnd">
              <a:solidFill>
                <a:srgbClr val="C00000"/>
              </a:solidFill>
              <a:round/>
            </a:ln>
            <a:effectLst/>
          </c:spPr>
          <c:marker>
            <c:symbol val="none"/>
          </c:marker>
          <c:cat>
            <c:numRef>
              <c:f>'merchandise-exports-gdp-cepii'!$C$13395:$C$13582</c:f>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f>'merchandise-exports-gdp-cepii'!$D$13395:$D$13582</c:f>
              <c:numCache>
                <c:formatCode>General</c:formatCode>
                <c:ptCount val="188"/>
                <c:pt idx="0">
                  <c:v>7.1467200000000008E-2</c:v>
                </c:pt>
                <c:pt idx="1">
                  <c:v>6.6973500000000005E-2</c:v>
                </c:pt>
                <c:pt idx="2">
                  <c:v>6.3221699999999992E-2</c:v>
                </c:pt>
                <c:pt idx="3">
                  <c:v>6.1967299999999996E-2</c:v>
                </c:pt>
                <c:pt idx="4">
                  <c:v>6.1933499999999996E-2</c:v>
                </c:pt>
                <c:pt idx="5">
                  <c:v>6.6044500000000006E-2</c:v>
                </c:pt>
                <c:pt idx="6">
                  <c:v>7.0917500000000008E-2</c:v>
                </c:pt>
                <c:pt idx="7">
                  <c:v>7.0821300000000004E-2</c:v>
                </c:pt>
                <c:pt idx="8">
                  <c:v>7.0768600000000001E-2</c:v>
                </c:pt>
                <c:pt idx="9">
                  <c:v>7.4056300000000005E-2</c:v>
                </c:pt>
                <c:pt idx="10">
                  <c:v>6.9518899999999995E-2</c:v>
                </c:pt>
                <c:pt idx="11">
                  <c:v>7.3777900000000007E-2</c:v>
                </c:pt>
                <c:pt idx="12">
                  <c:v>7.8072100000000005E-2</c:v>
                </c:pt>
                <c:pt idx="13">
                  <c:v>4.6154900000000006E-2</c:v>
                </c:pt>
                <c:pt idx="14">
                  <c:v>4.2296599999999997E-2</c:v>
                </c:pt>
                <c:pt idx="15">
                  <c:v>3.9091800000000003E-2</c:v>
                </c:pt>
                <c:pt idx="16">
                  <c:v>4.2750000000000003E-2</c:v>
                </c:pt>
                <c:pt idx="17">
                  <c:v>4.8002999999999997E-2</c:v>
                </c:pt>
                <c:pt idx="18">
                  <c:v>4.9757499999999996E-2</c:v>
                </c:pt>
                <c:pt idx="19">
                  <c:v>4.8930899999999999E-2</c:v>
                </c:pt>
                <c:pt idx="20">
                  <c:v>4.8405699999999996E-2</c:v>
                </c:pt>
                <c:pt idx="21">
                  <c:v>4.7948999999999999E-2</c:v>
                </c:pt>
                <c:pt idx="22">
                  <c:v>5.3254999999999997E-2</c:v>
                </c:pt>
                <c:pt idx="23">
                  <c:v>5.5098200000000007E-2</c:v>
                </c:pt>
                <c:pt idx="24">
                  <c:v>5.9450399999999994E-2</c:v>
                </c:pt>
                <c:pt idx="25">
                  <c:v>6.33605E-2</c:v>
                </c:pt>
                <c:pt idx="26">
                  <c:v>6.9782700000000003E-2</c:v>
                </c:pt>
                <c:pt idx="27">
                  <c:v>6.8139500000000006E-2</c:v>
                </c:pt>
                <c:pt idx="28">
                  <c:v>6.8025299999999997E-2</c:v>
                </c:pt>
                <c:pt idx="29">
                  <c:v>7.3025099999999996E-2</c:v>
                </c:pt>
                <c:pt idx="30">
                  <c:v>6.7204800000000009E-2</c:v>
                </c:pt>
                <c:pt idx="31">
                  <c:v>6.8086099999999997E-2</c:v>
                </c:pt>
                <c:pt idx="32">
                  <c:v>7.5328800000000001E-2</c:v>
                </c:pt>
                <c:pt idx="33">
                  <c:v>8.2736900000000002E-2</c:v>
                </c:pt>
                <c:pt idx="34">
                  <c:v>6.7075399999999993E-2</c:v>
                </c:pt>
                <c:pt idx="35">
                  <c:v>5.9948399999999999E-2</c:v>
                </c:pt>
                <c:pt idx="36">
                  <c:v>6.5166399999999999E-2</c:v>
                </c:pt>
                <c:pt idx="37">
                  <c:v>7.0114099999999999E-2</c:v>
                </c:pt>
                <c:pt idx="38">
                  <c:v>7.7622200000000002E-2</c:v>
                </c:pt>
                <c:pt idx="39">
                  <c:v>8.4823499999999996E-2</c:v>
                </c:pt>
                <c:pt idx="40">
                  <c:v>8.7789400000000004E-2</c:v>
                </c:pt>
                <c:pt idx="41">
                  <c:v>9.1567399999999993E-2</c:v>
                </c:pt>
                <c:pt idx="42">
                  <c:v>9.5276899999999998E-2</c:v>
                </c:pt>
                <c:pt idx="43">
                  <c:v>9.11796E-2</c:v>
                </c:pt>
                <c:pt idx="44">
                  <c:v>0.10416</c:v>
                </c:pt>
                <c:pt idx="45">
                  <c:v>0.10875080000000001</c:v>
                </c:pt>
                <c:pt idx="46">
                  <c:v>0.10941390000000001</c:v>
                </c:pt>
                <c:pt idx="47">
                  <c:v>0.1094702</c:v>
                </c:pt>
                <c:pt idx="48">
                  <c:v>0.10986069999999999</c:v>
                </c:pt>
                <c:pt idx="49">
                  <c:v>0.10754770000000001</c:v>
                </c:pt>
                <c:pt idx="50">
                  <c:v>0.1056819</c:v>
                </c:pt>
                <c:pt idx="51">
                  <c:v>0.10352069999999999</c:v>
                </c:pt>
                <c:pt idx="52">
                  <c:v>0.11019920000000001</c:v>
                </c:pt>
                <c:pt idx="53">
                  <c:v>0.1176059</c:v>
                </c:pt>
                <c:pt idx="54">
                  <c:v>0.119169</c:v>
                </c:pt>
                <c:pt idx="55">
                  <c:v>0.11439170000000001</c:v>
                </c:pt>
                <c:pt idx="56">
                  <c:v>0.1141187</c:v>
                </c:pt>
                <c:pt idx="57">
                  <c:v>0.11341150000000001</c:v>
                </c:pt>
                <c:pt idx="58">
                  <c:v>0.11099100000000001</c:v>
                </c:pt>
                <c:pt idx="59">
                  <c:v>0.1096517</c:v>
                </c:pt>
                <c:pt idx="60">
                  <c:v>0.1111422</c:v>
                </c:pt>
                <c:pt idx="61">
                  <c:v>0.1142986</c:v>
                </c:pt>
                <c:pt idx="62">
                  <c:v>0.1165596</c:v>
                </c:pt>
                <c:pt idx="63">
                  <c:v>0.1116133</c:v>
                </c:pt>
                <c:pt idx="64">
                  <c:v>0.11422539999999999</c:v>
                </c:pt>
                <c:pt idx="65">
                  <c:v>0.11125840000000001</c:v>
                </c:pt>
                <c:pt idx="66">
                  <c:v>0.11002980000000001</c:v>
                </c:pt>
                <c:pt idx="67">
                  <c:v>0.1114646</c:v>
                </c:pt>
                <c:pt idx="68">
                  <c:v>0.1123671</c:v>
                </c:pt>
                <c:pt idx="69">
                  <c:v>0.1140689</c:v>
                </c:pt>
                <c:pt idx="70">
                  <c:v>0.11607480000000001</c:v>
                </c:pt>
                <c:pt idx="71">
                  <c:v>0.11229889999999999</c:v>
                </c:pt>
                <c:pt idx="72">
                  <c:v>0.11608230000000001</c:v>
                </c:pt>
                <c:pt idx="73">
                  <c:v>0.1173346</c:v>
                </c:pt>
                <c:pt idx="74">
                  <c:v>0.11670899999999999</c:v>
                </c:pt>
                <c:pt idx="75">
                  <c:v>0.1139259</c:v>
                </c:pt>
                <c:pt idx="76">
                  <c:v>0.1168488</c:v>
                </c:pt>
                <c:pt idx="77">
                  <c:v>0.11834030000000001</c:v>
                </c:pt>
                <c:pt idx="78">
                  <c:v>0.1204045</c:v>
                </c:pt>
                <c:pt idx="79">
                  <c:v>0.12302929999999999</c:v>
                </c:pt>
                <c:pt idx="80">
                  <c:v>0.1214547</c:v>
                </c:pt>
                <c:pt idx="81">
                  <c:v>0.1185233</c:v>
                </c:pt>
                <c:pt idx="82">
                  <c:v>0.1206945</c:v>
                </c:pt>
                <c:pt idx="83">
                  <c:v>0.12543899999999999</c:v>
                </c:pt>
                <c:pt idx="84">
                  <c:v>0.12561420000000001</c:v>
                </c:pt>
                <c:pt idx="85">
                  <c:v>0.12881280000000001</c:v>
                </c:pt>
                <c:pt idx="86">
                  <c:v>0.1395516</c:v>
                </c:pt>
                <c:pt idx="87">
                  <c:v>0.11597970000000001</c:v>
                </c:pt>
                <c:pt idx="88">
                  <c:v>0.10543519999999999</c:v>
                </c:pt>
                <c:pt idx="89">
                  <c:v>0.12997249999999999</c:v>
                </c:pt>
                <c:pt idx="90">
                  <c:v>0.12248010000000001</c:v>
                </c:pt>
                <c:pt idx="91">
                  <c:v>9.5123399999999997E-2</c:v>
                </c:pt>
                <c:pt idx="92">
                  <c:v>0.12496420000000001</c:v>
                </c:pt>
                <c:pt idx="93">
                  <c:v>0.13028999999999999</c:v>
                </c:pt>
                <c:pt idx="94">
                  <c:v>9.9040400000000001E-2</c:v>
                </c:pt>
                <c:pt idx="95">
                  <c:v>9.5419799999999999E-2</c:v>
                </c:pt>
                <c:pt idx="96">
                  <c:v>9.9349500000000007E-2</c:v>
                </c:pt>
                <c:pt idx="97">
                  <c:v>0.10927829999999999</c:v>
                </c:pt>
                <c:pt idx="98">
                  <c:v>0.11786160000000001</c:v>
                </c:pt>
                <c:pt idx="99">
                  <c:v>0.1083184</c:v>
                </c:pt>
                <c:pt idx="100">
                  <c:v>0.110955</c:v>
                </c:pt>
                <c:pt idx="101">
                  <c:v>0.1121274</c:v>
                </c:pt>
                <c:pt idx="102">
                  <c:v>0.10835</c:v>
                </c:pt>
                <c:pt idx="103">
                  <c:v>9.6441300000000008E-2</c:v>
                </c:pt>
                <c:pt idx="104">
                  <c:v>8.1161499999999998E-2</c:v>
                </c:pt>
                <c:pt idx="105">
                  <c:v>6.2394199999999997E-2</c:v>
                </c:pt>
                <c:pt idx="106">
                  <c:v>6.1607599999999998E-2</c:v>
                </c:pt>
                <c:pt idx="107">
                  <c:v>5.6326999999999995E-2</c:v>
                </c:pt>
                <c:pt idx="108">
                  <c:v>5.0088199999999999E-2</c:v>
                </c:pt>
                <c:pt idx="109">
                  <c:v>6.4137399999999997E-2</c:v>
                </c:pt>
                <c:pt idx="110">
                  <c:v>7.3028499999999996E-2</c:v>
                </c:pt>
                <c:pt idx="111">
                  <c:v>6.3717800000000005E-2</c:v>
                </c:pt>
                <c:pt idx="112">
                  <c:v>5.8694099999999999E-2</c:v>
                </c:pt>
                <c:pt idx="113">
                  <c:v>4.9212300000000007E-2</c:v>
                </c:pt>
                <c:pt idx="114">
                  <c:v>6.1014799999999994E-2</c:v>
                </c:pt>
                <c:pt idx="115">
                  <c:v>6.1933999999999996E-2</c:v>
                </c:pt>
                <c:pt idx="116">
                  <c:v>6.87918E-2</c:v>
                </c:pt>
                <c:pt idx="117">
                  <c:v>5.6997300000000001E-2</c:v>
                </c:pt>
                <c:pt idx="118">
                  <c:v>4.1562299999999996E-2</c:v>
                </c:pt>
                <c:pt idx="119">
                  <c:v>5.6273999999999998E-2</c:v>
                </c:pt>
                <c:pt idx="120">
                  <c:v>6.6863099999999995E-2</c:v>
                </c:pt>
                <c:pt idx="121">
                  <c:v>7.4601699999999993E-2</c:v>
                </c:pt>
                <c:pt idx="122">
                  <c:v>7.5848699999999991E-2</c:v>
                </c:pt>
                <c:pt idx="123">
                  <c:v>7.7619999999999995E-2</c:v>
                </c:pt>
                <c:pt idx="124">
                  <c:v>9.6016999999999991E-2</c:v>
                </c:pt>
                <c:pt idx="125">
                  <c:v>8.5743200000000006E-2</c:v>
                </c:pt>
                <c:pt idx="126">
                  <c:v>8.3697900000000006E-2</c:v>
                </c:pt>
                <c:pt idx="127">
                  <c:v>8.4166199999999997E-2</c:v>
                </c:pt>
                <c:pt idx="128">
                  <c:v>8.7411600000000006E-2</c:v>
                </c:pt>
                <c:pt idx="129">
                  <c:v>8.9310899999999999E-2</c:v>
                </c:pt>
                <c:pt idx="130">
                  <c:v>8.9743799999999999E-2</c:v>
                </c:pt>
                <c:pt idx="131">
                  <c:v>8.2581100000000005E-2</c:v>
                </c:pt>
                <c:pt idx="132">
                  <c:v>8.3958499999999991E-2</c:v>
                </c:pt>
                <c:pt idx="133">
                  <c:v>8.6945899999999993E-2</c:v>
                </c:pt>
                <c:pt idx="134">
                  <c:v>8.6737900000000007E-2</c:v>
                </c:pt>
                <c:pt idx="135">
                  <c:v>8.637800000000001E-2</c:v>
                </c:pt>
                <c:pt idx="136">
                  <c:v>8.7221899999999991E-2</c:v>
                </c:pt>
                <c:pt idx="137">
                  <c:v>8.9198E-2</c:v>
                </c:pt>
                <c:pt idx="138">
                  <c:v>8.9203299999999999E-2</c:v>
                </c:pt>
                <c:pt idx="139">
                  <c:v>9.073959999999999E-2</c:v>
                </c:pt>
                <c:pt idx="140">
                  <c:v>9.0038300000000002E-2</c:v>
                </c:pt>
                <c:pt idx="141">
                  <c:v>9.3442700000000004E-2</c:v>
                </c:pt>
                <c:pt idx="142">
                  <c:v>9.7730800000000007E-2</c:v>
                </c:pt>
                <c:pt idx="143">
                  <c:v>9.0705899999999992E-2</c:v>
                </c:pt>
                <c:pt idx="144">
                  <c:v>9.1664499999999996E-2</c:v>
                </c:pt>
                <c:pt idx="145">
                  <c:v>9.4480299999999989E-2</c:v>
                </c:pt>
                <c:pt idx="146">
                  <c:v>0.10779230000000001</c:v>
                </c:pt>
                <c:pt idx="147">
                  <c:v>0.13901179999999999</c:v>
                </c:pt>
                <c:pt idx="148">
                  <c:v>0.12967510000000002</c:v>
                </c:pt>
                <c:pt idx="149">
                  <c:v>0.1361115</c:v>
                </c:pt>
                <c:pt idx="150">
                  <c:v>0.13836709999999999</c:v>
                </c:pt>
                <c:pt idx="151">
                  <c:v>0.13628669999999998</c:v>
                </c:pt>
                <c:pt idx="152">
                  <c:v>0.1492706</c:v>
                </c:pt>
                <c:pt idx="153">
                  <c:v>0.16608640000000002</c:v>
                </c:pt>
                <c:pt idx="154">
                  <c:v>0.1622439</c:v>
                </c:pt>
                <c:pt idx="155">
                  <c:v>0.1517714</c:v>
                </c:pt>
                <c:pt idx="156">
                  <c:v>0.14393140000000001</c:v>
                </c:pt>
                <c:pt idx="157">
                  <c:v>0.14718529999999999</c:v>
                </c:pt>
                <c:pt idx="158">
                  <c:v>0.14472599999999999</c:v>
                </c:pt>
                <c:pt idx="159">
                  <c:v>0.13418140000000001</c:v>
                </c:pt>
                <c:pt idx="160">
                  <c:v>0.13919399999999998</c:v>
                </c:pt>
                <c:pt idx="161">
                  <c:v>0.14330509999999999</c:v>
                </c:pt>
                <c:pt idx="162">
                  <c:v>0.14870430000000001</c:v>
                </c:pt>
                <c:pt idx="163">
                  <c:v>0.1516477</c:v>
                </c:pt>
                <c:pt idx="164">
                  <c:v>0.15125460000000002</c:v>
                </c:pt>
                <c:pt idx="165">
                  <c:v>0.15132389999999998</c:v>
                </c:pt>
                <c:pt idx="166">
                  <c:v>0.14809929999999999</c:v>
                </c:pt>
                <c:pt idx="167">
                  <c:v>0.15847169999999999</c:v>
                </c:pt>
                <c:pt idx="168">
                  <c:v>0.17113320000000001</c:v>
                </c:pt>
                <c:pt idx="169">
                  <c:v>0.17588360000000003</c:v>
                </c:pt>
                <c:pt idx="170">
                  <c:v>0.18064469999999999</c:v>
                </c:pt>
                <c:pt idx="171">
                  <c:v>0.1785426</c:v>
                </c:pt>
                <c:pt idx="172">
                  <c:v>0.18097439999999998</c:v>
                </c:pt>
                <c:pt idx="173">
                  <c:v>0.19676150000000001</c:v>
                </c:pt>
                <c:pt idx="174">
                  <c:v>0.1924409</c:v>
                </c:pt>
                <c:pt idx="175">
                  <c:v>0.1932797</c:v>
                </c:pt>
                <c:pt idx="176">
                  <c:v>0.2018549</c:v>
                </c:pt>
                <c:pt idx="177">
                  <c:v>0.2188118</c:v>
                </c:pt>
                <c:pt idx="178">
                  <c:v>0.22929359999999999</c:v>
                </c:pt>
                <c:pt idx="179">
                  <c:v>0.24269639999999998</c:v>
                </c:pt>
                <c:pt idx="180">
                  <c:v>0.24873200000000001</c:v>
                </c:pt>
                <c:pt idx="181">
                  <c:v>0.26230049999999999</c:v>
                </c:pt>
                <c:pt idx="182">
                  <c:v>0.21454419999999999</c:v>
                </c:pt>
                <c:pt idx="183">
                  <c:v>0.23450009999999999</c:v>
                </c:pt>
                <c:pt idx="184">
                  <c:v>0.25122610000000001</c:v>
                </c:pt>
                <c:pt idx="185">
                  <c:v>0.2475851</c:v>
                </c:pt>
                <c:pt idx="186">
                  <c:v>0.2450823</c:v>
                </c:pt>
                <c:pt idx="187">
                  <c:v>0.24240600000000001</c:v>
                </c:pt>
              </c:numCache>
            </c:numRef>
          </c:val>
          <c:smooth val="0"/>
          <c:extLst>
            <c:ext xmlns:c16="http://schemas.microsoft.com/office/drawing/2014/chart" uri="{C3380CC4-5D6E-409C-BE32-E72D297353CC}">
              <c16:uniqueId val="{00000000-28C3-4FEF-9B97-858B0FDEC861}"/>
            </c:ext>
          </c:extLst>
        </c:ser>
        <c:dLbls>
          <c:showLegendKey val="0"/>
          <c:showVal val="0"/>
          <c:showCatName val="0"/>
          <c:showSerName val="0"/>
          <c:showPercent val="0"/>
          <c:showBubbleSize val="0"/>
        </c:dLbls>
        <c:smooth val="0"/>
        <c:axId val="244900447"/>
        <c:axId val="244899487"/>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val>
                <c:smooth val="0"/>
                <c:extLst>
                  <c:ext xmlns:c16="http://schemas.microsoft.com/office/drawing/2014/chart" uri="{C3380CC4-5D6E-409C-BE32-E72D297353CC}">
                    <c16:uniqueId val="{00000001-28C3-4FEF-9B97-858B0FDEC861}"/>
                  </c:ext>
                </c:extLst>
              </c15:ser>
            </c15:filteredLineSeries>
          </c:ext>
        </c:extLst>
      </c:lineChart>
      <c:catAx>
        <c:axId val="244900447"/>
        <c:scaling>
          <c:orientation val="minMax"/>
        </c:scaling>
        <c:delete val="0"/>
        <c:axPos val="b"/>
        <c:numFmt formatCode="General" sourceLinked="1"/>
        <c:majorTickMark val="cross"/>
        <c:minorTickMark val="in"/>
        <c:tickLblPos val="nextTo"/>
        <c:spPr>
          <a:noFill/>
          <a:ln w="9525" cap="flat" cmpd="sng" algn="ctr">
            <a:solidFill>
              <a:schemeClr val="tx1">
                <a:lumMod val="15000"/>
                <a:lumOff val="85000"/>
              </a:schemeClr>
            </a:solidFill>
            <a:round/>
          </a:ln>
          <a:effectLst/>
        </c:spPr>
        <c:txPr>
          <a:bodyPr rot="-20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899487"/>
        <c:crosses val="autoZero"/>
        <c:auto val="1"/>
        <c:lblAlgn val="ctr"/>
        <c:lblOffset val="100"/>
        <c:tickMarkSkip val="10"/>
        <c:noMultiLvlLbl val="0"/>
      </c:catAx>
      <c:valAx>
        <c:axId val="24489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900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r>
              <a:rPr lang="en-US" sz="2000" b="1" i="0" u="none">
                <a:solidFill>
                  <a:schemeClr val="tx1"/>
                </a:solidFill>
                <a:effectLst/>
                <a:hlinkClick xmlns:r="http://schemas.openxmlformats.org/officeDocument/2006/relationships" r:id="">
                  <a:extLst>
                    <a:ext uri="{A12FA001-AC4F-418D-AE19-62706E023703}">
                      <ahyp:hlinkClr xmlns:ahyp="http://schemas.microsoft.com/office/drawing/2018/hyperlinkcolor" val="tx"/>
                    </a:ext>
                  </a:extLst>
                </a:hlinkClick>
              </a:rPr>
              <a:t>Value of exported goods as share of GDP, 1827 to 2014 (World)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hlinkClick xmlns:r="http://schemas.openxmlformats.org/officeDocument/2006/relationships" r:id="">
                <a:extLst>
                  <a:ext uri="{A12FA001-AC4F-418D-AE19-62706E023703}">
                    <ahyp:hlinkClr xmlns:ahyp="http://schemas.microsoft.com/office/drawing/2018/hyperlinkcolor" val="tx"/>
                  </a:ext>
                </a:extLst>
              </a:hlinkClick>
            </a:defRPr>
          </a:pPr>
          <a:endParaRPr lang="en-US"/>
        </a:p>
      </c:txPr>
    </c:title>
    <c:autoTitleDeleted val="0"/>
    <c:plotArea>
      <c:layout/>
      <c:lineChart>
        <c:grouping val="standard"/>
        <c:varyColors val="0"/>
        <c:ser>
          <c:idx val="1"/>
          <c:order val="1"/>
          <c:spPr>
            <a:ln w="47625" cap="rnd">
              <a:solidFill>
                <a:srgbClr val="C00000"/>
              </a:solidFill>
              <a:round/>
            </a:ln>
            <a:effectLst/>
          </c:spPr>
          <c:marker>
            <c:symbol val="none"/>
          </c:marker>
          <c:cat>
            <c:numRef>
              <c:f>'merchandise-exports-gdp-cepii'!$C$13395:$C$13582</c:f>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f>'merchandise-exports-gdp-cepii'!$D$13395:$D$13582</c:f>
              <c:numCache>
                <c:formatCode>General</c:formatCode>
                <c:ptCount val="188"/>
                <c:pt idx="0">
                  <c:v>7.1467200000000008E-2</c:v>
                </c:pt>
                <c:pt idx="1">
                  <c:v>6.6973500000000005E-2</c:v>
                </c:pt>
                <c:pt idx="2">
                  <c:v>6.3221699999999992E-2</c:v>
                </c:pt>
                <c:pt idx="3">
                  <c:v>6.1967299999999996E-2</c:v>
                </c:pt>
                <c:pt idx="4">
                  <c:v>6.1933499999999996E-2</c:v>
                </c:pt>
                <c:pt idx="5">
                  <c:v>6.6044500000000006E-2</c:v>
                </c:pt>
                <c:pt idx="6">
                  <c:v>7.0917500000000008E-2</c:v>
                </c:pt>
                <c:pt idx="7">
                  <c:v>7.0821300000000004E-2</c:v>
                </c:pt>
                <c:pt idx="8">
                  <c:v>7.0768600000000001E-2</c:v>
                </c:pt>
                <c:pt idx="9">
                  <c:v>7.4056300000000005E-2</c:v>
                </c:pt>
                <c:pt idx="10">
                  <c:v>6.9518899999999995E-2</c:v>
                </c:pt>
                <c:pt idx="11">
                  <c:v>7.3777900000000007E-2</c:v>
                </c:pt>
                <c:pt idx="12">
                  <c:v>7.8072100000000005E-2</c:v>
                </c:pt>
                <c:pt idx="13">
                  <c:v>4.6154900000000006E-2</c:v>
                </c:pt>
                <c:pt idx="14">
                  <c:v>4.2296599999999997E-2</c:v>
                </c:pt>
                <c:pt idx="15">
                  <c:v>3.9091800000000003E-2</c:v>
                </c:pt>
                <c:pt idx="16">
                  <c:v>4.2750000000000003E-2</c:v>
                </c:pt>
                <c:pt idx="17">
                  <c:v>4.8002999999999997E-2</c:v>
                </c:pt>
                <c:pt idx="18">
                  <c:v>4.9757499999999996E-2</c:v>
                </c:pt>
                <c:pt idx="19">
                  <c:v>4.8930899999999999E-2</c:v>
                </c:pt>
                <c:pt idx="20">
                  <c:v>4.8405699999999996E-2</c:v>
                </c:pt>
                <c:pt idx="21">
                  <c:v>4.7948999999999999E-2</c:v>
                </c:pt>
                <c:pt idx="22">
                  <c:v>5.3254999999999997E-2</c:v>
                </c:pt>
                <c:pt idx="23">
                  <c:v>5.5098200000000007E-2</c:v>
                </c:pt>
                <c:pt idx="24">
                  <c:v>5.9450399999999994E-2</c:v>
                </c:pt>
                <c:pt idx="25">
                  <c:v>6.33605E-2</c:v>
                </c:pt>
                <c:pt idx="26">
                  <c:v>6.9782700000000003E-2</c:v>
                </c:pt>
                <c:pt idx="27">
                  <c:v>6.8139500000000006E-2</c:v>
                </c:pt>
                <c:pt idx="28">
                  <c:v>6.8025299999999997E-2</c:v>
                </c:pt>
                <c:pt idx="29">
                  <c:v>7.3025099999999996E-2</c:v>
                </c:pt>
                <c:pt idx="30">
                  <c:v>6.7204800000000009E-2</c:v>
                </c:pt>
                <c:pt idx="31">
                  <c:v>6.8086099999999997E-2</c:v>
                </c:pt>
                <c:pt idx="32">
                  <c:v>7.5328800000000001E-2</c:v>
                </c:pt>
                <c:pt idx="33">
                  <c:v>8.2736900000000002E-2</c:v>
                </c:pt>
                <c:pt idx="34">
                  <c:v>6.7075399999999993E-2</c:v>
                </c:pt>
                <c:pt idx="35">
                  <c:v>5.9948399999999999E-2</c:v>
                </c:pt>
                <c:pt idx="36">
                  <c:v>6.5166399999999999E-2</c:v>
                </c:pt>
                <c:pt idx="37">
                  <c:v>7.0114099999999999E-2</c:v>
                </c:pt>
                <c:pt idx="38">
                  <c:v>7.7622200000000002E-2</c:v>
                </c:pt>
                <c:pt idx="39">
                  <c:v>8.4823499999999996E-2</c:v>
                </c:pt>
                <c:pt idx="40">
                  <c:v>8.7789400000000004E-2</c:v>
                </c:pt>
                <c:pt idx="41">
                  <c:v>9.1567399999999993E-2</c:v>
                </c:pt>
                <c:pt idx="42">
                  <c:v>9.5276899999999998E-2</c:v>
                </c:pt>
                <c:pt idx="43">
                  <c:v>9.11796E-2</c:v>
                </c:pt>
                <c:pt idx="44">
                  <c:v>0.10416</c:v>
                </c:pt>
                <c:pt idx="45">
                  <c:v>0.10875080000000001</c:v>
                </c:pt>
                <c:pt idx="46">
                  <c:v>0.10941390000000001</c:v>
                </c:pt>
                <c:pt idx="47">
                  <c:v>0.1094702</c:v>
                </c:pt>
                <c:pt idx="48">
                  <c:v>0.10986069999999999</c:v>
                </c:pt>
                <c:pt idx="49">
                  <c:v>0.10754770000000001</c:v>
                </c:pt>
                <c:pt idx="50">
                  <c:v>0.1056819</c:v>
                </c:pt>
                <c:pt idx="51">
                  <c:v>0.10352069999999999</c:v>
                </c:pt>
                <c:pt idx="52">
                  <c:v>0.11019920000000001</c:v>
                </c:pt>
                <c:pt idx="53">
                  <c:v>0.1176059</c:v>
                </c:pt>
                <c:pt idx="54">
                  <c:v>0.119169</c:v>
                </c:pt>
                <c:pt idx="55">
                  <c:v>0.11439170000000001</c:v>
                </c:pt>
                <c:pt idx="56">
                  <c:v>0.1141187</c:v>
                </c:pt>
                <c:pt idx="57">
                  <c:v>0.11341150000000001</c:v>
                </c:pt>
                <c:pt idx="58">
                  <c:v>0.11099100000000001</c:v>
                </c:pt>
                <c:pt idx="59">
                  <c:v>0.1096517</c:v>
                </c:pt>
                <c:pt idx="60">
                  <c:v>0.1111422</c:v>
                </c:pt>
                <c:pt idx="61">
                  <c:v>0.1142986</c:v>
                </c:pt>
                <c:pt idx="62">
                  <c:v>0.1165596</c:v>
                </c:pt>
                <c:pt idx="63">
                  <c:v>0.1116133</c:v>
                </c:pt>
                <c:pt idx="64">
                  <c:v>0.11422539999999999</c:v>
                </c:pt>
                <c:pt idx="65">
                  <c:v>0.11125840000000001</c:v>
                </c:pt>
                <c:pt idx="66">
                  <c:v>0.11002980000000001</c:v>
                </c:pt>
                <c:pt idx="67">
                  <c:v>0.1114646</c:v>
                </c:pt>
                <c:pt idx="68">
                  <c:v>0.1123671</c:v>
                </c:pt>
                <c:pt idx="69">
                  <c:v>0.1140689</c:v>
                </c:pt>
                <c:pt idx="70">
                  <c:v>0.11607480000000001</c:v>
                </c:pt>
                <c:pt idx="71">
                  <c:v>0.11229889999999999</c:v>
                </c:pt>
                <c:pt idx="72">
                  <c:v>0.11608230000000001</c:v>
                </c:pt>
                <c:pt idx="73">
                  <c:v>0.1173346</c:v>
                </c:pt>
                <c:pt idx="74">
                  <c:v>0.11670899999999999</c:v>
                </c:pt>
                <c:pt idx="75">
                  <c:v>0.1139259</c:v>
                </c:pt>
                <c:pt idx="76">
                  <c:v>0.1168488</c:v>
                </c:pt>
                <c:pt idx="77">
                  <c:v>0.11834030000000001</c:v>
                </c:pt>
                <c:pt idx="78">
                  <c:v>0.1204045</c:v>
                </c:pt>
                <c:pt idx="79">
                  <c:v>0.12302929999999999</c:v>
                </c:pt>
                <c:pt idx="80">
                  <c:v>0.1214547</c:v>
                </c:pt>
                <c:pt idx="81">
                  <c:v>0.1185233</c:v>
                </c:pt>
                <c:pt idx="82">
                  <c:v>0.1206945</c:v>
                </c:pt>
                <c:pt idx="83">
                  <c:v>0.12543899999999999</c:v>
                </c:pt>
                <c:pt idx="84">
                  <c:v>0.12561420000000001</c:v>
                </c:pt>
                <c:pt idx="85">
                  <c:v>0.12881280000000001</c:v>
                </c:pt>
                <c:pt idx="86">
                  <c:v>0.1395516</c:v>
                </c:pt>
                <c:pt idx="87">
                  <c:v>0.11597970000000001</c:v>
                </c:pt>
                <c:pt idx="88">
                  <c:v>0.10543519999999999</c:v>
                </c:pt>
                <c:pt idx="89">
                  <c:v>0.12997249999999999</c:v>
                </c:pt>
                <c:pt idx="90">
                  <c:v>0.12248010000000001</c:v>
                </c:pt>
                <c:pt idx="91">
                  <c:v>9.5123399999999997E-2</c:v>
                </c:pt>
                <c:pt idx="92">
                  <c:v>0.12496420000000001</c:v>
                </c:pt>
                <c:pt idx="93">
                  <c:v>0.13028999999999999</c:v>
                </c:pt>
                <c:pt idx="94">
                  <c:v>9.9040400000000001E-2</c:v>
                </c:pt>
                <c:pt idx="95">
                  <c:v>9.5419799999999999E-2</c:v>
                </c:pt>
                <c:pt idx="96">
                  <c:v>9.9349500000000007E-2</c:v>
                </c:pt>
                <c:pt idx="97">
                  <c:v>0.10927829999999999</c:v>
                </c:pt>
                <c:pt idx="98">
                  <c:v>0.11786160000000001</c:v>
                </c:pt>
                <c:pt idx="99">
                  <c:v>0.1083184</c:v>
                </c:pt>
                <c:pt idx="100">
                  <c:v>0.110955</c:v>
                </c:pt>
                <c:pt idx="101">
                  <c:v>0.1121274</c:v>
                </c:pt>
                <c:pt idx="102">
                  <c:v>0.10835</c:v>
                </c:pt>
                <c:pt idx="103">
                  <c:v>9.6441300000000008E-2</c:v>
                </c:pt>
                <c:pt idx="104">
                  <c:v>8.1161499999999998E-2</c:v>
                </c:pt>
                <c:pt idx="105">
                  <c:v>6.2394199999999997E-2</c:v>
                </c:pt>
                <c:pt idx="106">
                  <c:v>6.1607599999999998E-2</c:v>
                </c:pt>
                <c:pt idx="107">
                  <c:v>5.6326999999999995E-2</c:v>
                </c:pt>
                <c:pt idx="108">
                  <c:v>5.0088199999999999E-2</c:v>
                </c:pt>
                <c:pt idx="109">
                  <c:v>6.4137399999999997E-2</c:v>
                </c:pt>
                <c:pt idx="110">
                  <c:v>7.3028499999999996E-2</c:v>
                </c:pt>
                <c:pt idx="111">
                  <c:v>6.3717800000000005E-2</c:v>
                </c:pt>
                <c:pt idx="112">
                  <c:v>5.8694099999999999E-2</c:v>
                </c:pt>
                <c:pt idx="113">
                  <c:v>4.9212300000000007E-2</c:v>
                </c:pt>
                <c:pt idx="114">
                  <c:v>6.1014799999999994E-2</c:v>
                </c:pt>
                <c:pt idx="115">
                  <c:v>6.1933999999999996E-2</c:v>
                </c:pt>
                <c:pt idx="116">
                  <c:v>6.87918E-2</c:v>
                </c:pt>
                <c:pt idx="117">
                  <c:v>5.6997300000000001E-2</c:v>
                </c:pt>
                <c:pt idx="118">
                  <c:v>4.1562299999999996E-2</c:v>
                </c:pt>
                <c:pt idx="119">
                  <c:v>5.6273999999999998E-2</c:v>
                </c:pt>
                <c:pt idx="120">
                  <c:v>6.6863099999999995E-2</c:v>
                </c:pt>
                <c:pt idx="121">
                  <c:v>7.4601699999999993E-2</c:v>
                </c:pt>
                <c:pt idx="122">
                  <c:v>7.5848699999999991E-2</c:v>
                </c:pt>
                <c:pt idx="123">
                  <c:v>7.7619999999999995E-2</c:v>
                </c:pt>
                <c:pt idx="124">
                  <c:v>9.6016999999999991E-2</c:v>
                </c:pt>
                <c:pt idx="125">
                  <c:v>8.5743200000000006E-2</c:v>
                </c:pt>
                <c:pt idx="126">
                  <c:v>8.3697900000000006E-2</c:v>
                </c:pt>
                <c:pt idx="127">
                  <c:v>8.4166199999999997E-2</c:v>
                </c:pt>
                <c:pt idx="128">
                  <c:v>8.7411600000000006E-2</c:v>
                </c:pt>
                <c:pt idx="129">
                  <c:v>8.9310899999999999E-2</c:v>
                </c:pt>
                <c:pt idx="130">
                  <c:v>8.9743799999999999E-2</c:v>
                </c:pt>
                <c:pt idx="131">
                  <c:v>8.2581100000000005E-2</c:v>
                </c:pt>
                <c:pt idx="132">
                  <c:v>8.3958499999999991E-2</c:v>
                </c:pt>
                <c:pt idx="133">
                  <c:v>8.6945899999999993E-2</c:v>
                </c:pt>
                <c:pt idx="134">
                  <c:v>8.6737900000000007E-2</c:v>
                </c:pt>
                <c:pt idx="135">
                  <c:v>8.637800000000001E-2</c:v>
                </c:pt>
                <c:pt idx="136">
                  <c:v>8.7221899999999991E-2</c:v>
                </c:pt>
                <c:pt idx="137">
                  <c:v>8.9198E-2</c:v>
                </c:pt>
                <c:pt idx="138">
                  <c:v>8.9203299999999999E-2</c:v>
                </c:pt>
                <c:pt idx="139">
                  <c:v>9.073959999999999E-2</c:v>
                </c:pt>
                <c:pt idx="140">
                  <c:v>9.0038300000000002E-2</c:v>
                </c:pt>
                <c:pt idx="141">
                  <c:v>9.3442700000000004E-2</c:v>
                </c:pt>
                <c:pt idx="142">
                  <c:v>9.7730800000000007E-2</c:v>
                </c:pt>
                <c:pt idx="143">
                  <c:v>9.0705899999999992E-2</c:v>
                </c:pt>
                <c:pt idx="144">
                  <c:v>9.1664499999999996E-2</c:v>
                </c:pt>
                <c:pt idx="145">
                  <c:v>9.4480299999999989E-2</c:v>
                </c:pt>
                <c:pt idx="146">
                  <c:v>0.10779230000000001</c:v>
                </c:pt>
                <c:pt idx="147">
                  <c:v>0.13901179999999999</c:v>
                </c:pt>
                <c:pt idx="148">
                  <c:v>0.12967510000000002</c:v>
                </c:pt>
                <c:pt idx="149">
                  <c:v>0.1361115</c:v>
                </c:pt>
                <c:pt idx="150">
                  <c:v>0.13836709999999999</c:v>
                </c:pt>
                <c:pt idx="151">
                  <c:v>0.13628669999999998</c:v>
                </c:pt>
                <c:pt idx="152">
                  <c:v>0.1492706</c:v>
                </c:pt>
                <c:pt idx="153">
                  <c:v>0.16608640000000002</c:v>
                </c:pt>
                <c:pt idx="154">
                  <c:v>0.1622439</c:v>
                </c:pt>
                <c:pt idx="155">
                  <c:v>0.1517714</c:v>
                </c:pt>
                <c:pt idx="156">
                  <c:v>0.14393140000000001</c:v>
                </c:pt>
                <c:pt idx="157">
                  <c:v>0.14718529999999999</c:v>
                </c:pt>
                <c:pt idx="158">
                  <c:v>0.14472599999999999</c:v>
                </c:pt>
                <c:pt idx="159">
                  <c:v>0.13418140000000001</c:v>
                </c:pt>
                <c:pt idx="160">
                  <c:v>0.13919399999999998</c:v>
                </c:pt>
                <c:pt idx="161">
                  <c:v>0.14330509999999999</c:v>
                </c:pt>
                <c:pt idx="162">
                  <c:v>0.14870430000000001</c:v>
                </c:pt>
                <c:pt idx="163">
                  <c:v>0.1516477</c:v>
                </c:pt>
                <c:pt idx="164">
                  <c:v>0.15125460000000002</c:v>
                </c:pt>
                <c:pt idx="165">
                  <c:v>0.15132389999999998</c:v>
                </c:pt>
                <c:pt idx="166">
                  <c:v>0.14809929999999999</c:v>
                </c:pt>
                <c:pt idx="167">
                  <c:v>0.15847169999999999</c:v>
                </c:pt>
                <c:pt idx="168">
                  <c:v>0.17113320000000001</c:v>
                </c:pt>
                <c:pt idx="169">
                  <c:v>0.17588360000000003</c:v>
                </c:pt>
                <c:pt idx="170">
                  <c:v>0.18064469999999999</c:v>
                </c:pt>
                <c:pt idx="171">
                  <c:v>0.1785426</c:v>
                </c:pt>
                <c:pt idx="172">
                  <c:v>0.18097439999999998</c:v>
                </c:pt>
                <c:pt idx="173">
                  <c:v>0.19676150000000001</c:v>
                </c:pt>
                <c:pt idx="174">
                  <c:v>0.1924409</c:v>
                </c:pt>
                <c:pt idx="175">
                  <c:v>0.1932797</c:v>
                </c:pt>
                <c:pt idx="176">
                  <c:v>0.2018549</c:v>
                </c:pt>
                <c:pt idx="177">
                  <c:v>0.2188118</c:v>
                </c:pt>
                <c:pt idx="178">
                  <c:v>0.22929359999999999</c:v>
                </c:pt>
                <c:pt idx="179">
                  <c:v>0.24269639999999998</c:v>
                </c:pt>
                <c:pt idx="180">
                  <c:v>0.24873200000000001</c:v>
                </c:pt>
                <c:pt idx="181">
                  <c:v>0.26230049999999999</c:v>
                </c:pt>
                <c:pt idx="182">
                  <c:v>0.21454419999999999</c:v>
                </c:pt>
                <c:pt idx="183">
                  <c:v>0.23450009999999999</c:v>
                </c:pt>
                <c:pt idx="184">
                  <c:v>0.25122610000000001</c:v>
                </c:pt>
                <c:pt idx="185">
                  <c:v>0.2475851</c:v>
                </c:pt>
                <c:pt idx="186">
                  <c:v>0.2450823</c:v>
                </c:pt>
                <c:pt idx="187">
                  <c:v>0.24240600000000001</c:v>
                </c:pt>
              </c:numCache>
            </c:numRef>
          </c:val>
          <c:smooth val="0"/>
          <c:extLst>
            <c:ext xmlns:c16="http://schemas.microsoft.com/office/drawing/2014/chart" uri="{C3380CC4-5D6E-409C-BE32-E72D297353CC}">
              <c16:uniqueId val="{00000000-28C3-4FEF-9B97-858B0FDEC861}"/>
            </c:ext>
          </c:extLst>
        </c:ser>
        <c:dLbls>
          <c:showLegendKey val="0"/>
          <c:showVal val="0"/>
          <c:showCatName val="0"/>
          <c:showSerName val="0"/>
          <c:showPercent val="0"/>
          <c:showBubbleSize val="0"/>
        </c:dLbls>
        <c:smooth val="0"/>
        <c:axId val="244900447"/>
        <c:axId val="244899487"/>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cat>
                <c:val>
                  <c:numRef>
                    <c:extLst>
                      <c:ext uri="{02D57815-91ED-43cb-92C2-25804820EDAC}">
                        <c15:formulaRef>
                          <c15:sqref>'merchandise-exports-gdp-cepii'!$C$13395:$C$13582</c15:sqref>
                        </c15:formulaRef>
                      </c:ext>
                    </c:extLst>
                    <c:numCache>
                      <c:formatCode>General</c:formatCode>
                      <c:ptCount val="188"/>
                      <c:pt idx="0">
                        <c:v>1827</c:v>
                      </c:pt>
                      <c:pt idx="1">
                        <c:v>1828</c:v>
                      </c:pt>
                      <c:pt idx="2">
                        <c:v>1829</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pt idx="74">
                        <c:v>1901</c:v>
                      </c:pt>
                      <c:pt idx="75">
                        <c:v>1902</c:v>
                      </c:pt>
                      <c:pt idx="76">
                        <c:v>1903</c:v>
                      </c:pt>
                      <c:pt idx="77">
                        <c:v>1904</c:v>
                      </c:pt>
                      <c:pt idx="78">
                        <c:v>1905</c:v>
                      </c:pt>
                      <c:pt idx="79">
                        <c:v>1906</c:v>
                      </c:pt>
                      <c:pt idx="80">
                        <c:v>1907</c:v>
                      </c:pt>
                      <c:pt idx="81">
                        <c:v>1908</c:v>
                      </c:pt>
                      <c:pt idx="82">
                        <c:v>1909</c:v>
                      </c:pt>
                      <c:pt idx="83">
                        <c:v>1910</c:v>
                      </c:pt>
                      <c:pt idx="84">
                        <c:v>1911</c:v>
                      </c:pt>
                      <c:pt idx="85">
                        <c:v>1912</c:v>
                      </c:pt>
                      <c:pt idx="86">
                        <c:v>1913</c:v>
                      </c:pt>
                      <c:pt idx="87">
                        <c:v>1914</c:v>
                      </c:pt>
                      <c:pt idx="88">
                        <c:v>1915</c:v>
                      </c:pt>
                      <c:pt idx="89">
                        <c:v>1916</c:v>
                      </c:pt>
                      <c:pt idx="90">
                        <c:v>1917</c:v>
                      </c:pt>
                      <c:pt idx="91">
                        <c:v>1918</c:v>
                      </c:pt>
                      <c:pt idx="92">
                        <c:v>1919</c:v>
                      </c:pt>
                      <c:pt idx="93">
                        <c:v>1920</c:v>
                      </c:pt>
                      <c:pt idx="94">
                        <c:v>1921</c:v>
                      </c:pt>
                      <c:pt idx="95">
                        <c:v>1922</c:v>
                      </c:pt>
                      <c:pt idx="96">
                        <c:v>1923</c:v>
                      </c:pt>
                      <c:pt idx="97">
                        <c:v>1924</c:v>
                      </c:pt>
                      <c:pt idx="98">
                        <c:v>1925</c:v>
                      </c:pt>
                      <c:pt idx="99">
                        <c:v>1926</c:v>
                      </c:pt>
                      <c:pt idx="100">
                        <c:v>1927</c:v>
                      </c:pt>
                      <c:pt idx="101">
                        <c:v>1928</c:v>
                      </c:pt>
                      <c:pt idx="102">
                        <c:v>1929</c:v>
                      </c:pt>
                      <c:pt idx="103">
                        <c:v>1930</c:v>
                      </c:pt>
                      <c:pt idx="104">
                        <c:v>1931</c:v>
                      </c:pt>
                      <c:pt idx="105">
                        <c:v>1932</c:v>
                      </c:pt>
                      <c:pt idx="106">
                        <c:v>1933</c:v>
                      </c:pt>
                      <c:pt idx="107">
                        <c:v>1934</c:v>
                      </c:pt>
                      <c:pt idx="108">
                        <c:v>1935</c:v>
                      </c:pt>
                      <c:pt idx="109">
                        <c:v>1936</c:v>
                      </c:pt>
                      <c:pt idx="110">
                        <c:v>1937</c:v>
                      </c:pt>
                      <c:pt idx="111">
                        <c:v>1938</c:v>
                      </c:pt>
                      <c:pt idx="112">
                        <c:v>1939</c:v>
                      </c:pt>
                      <c:pt idx="113">
                        <c:v>1940</c:v>
                      </c:pt>
                      <c:pt idx="114">
                        <c:v>1941</c:v>
                      </c:pt>
                      <c:pt idx="115">
                        <c:v>1942</c:v>
                      </c:pt>
                      <c:pt idx="116">
                        <c:v>1943</c:v>
                      </c:pt>
                      <c:pt idx="117">
                        <c:v>1944</c:v>
                      </c:pt>
                      <c:pt idx="118">
                        <c:v>1945</c:v>
                      </c:pt>
                      <c:pt idx="119">
                        <c:v>1946</c:v>
                      </c:pt>
                      <c:pt idx="120">
                        <c:v>1947</c:v>
                      </c:pt>
                      <c:pt idx="121">
                        <c:v>1948</c:v>
                      </c:pt>
                      <c:pt idx="122">
                        <c:v>1949</c:v>
                      </c:pt>
                      <c:pt idx="123">
                        <c:v>1950</c:v>
                      </c:pt>
                      <c:pt idx="124">
                        <c:v>1951</c:v>
                      </c:pt>
                      <c:pt idx="125">
                        <c:v>1952</c:v>
                      </c:pt>
                      <c:pt idx="126">
                        <c:v>1953</c:v>
                      </c:pt>
                      <c:pt idx="127">
                        <c:v>1954</c:v>
                      </c:pt>
                      <c:pt idx="128">
                        <c:v>1955</c:v>
                      </c:pt>
                      <c:pt idx="129">
                        <c:v>1956</c:v>
                      </c:pt>
                      <c:pt idx="130">
                        <c:v>1957</c:v>
                      </c:pt>
                      <c:pt idx="131">
                        <c:v>1958</c:v>
                      </c:pt>
                      <c:pt idx="132">
                        <c:v>1959</c:v>
                      </c:pt>
                      <c:pt idx="133">
                        <c:v>1960</c:v>
                      </c:pt>
                      <c:pt idx="134">
                        <c:v>1961</c:v>
                      </c:pt>
                      <c:pt idx="135">
                        <c:v>1962</c:v>
                      </c:pt>
                      <c:pt idx="136">
                        <c:v>1963</c:v>
                      </c:pt>
                      <c:pt idx="137">
                        <c:v>1964</c:v>
                      </c:pt>
                      <c:pt idx="138">
                        <c:v>1965</c:v>
                      </c:pt>
                      <c:pt idx="139">
                        <c:v>1966</c:v>
                      </c:pt>
                      <c:pt idx="140">
                        <c:v>1967</c:v>
                      </c:pt>
                      <c:pt idx="141">
                        <c:v>1968</c:v>
                      </c:pt>
                      <c:pt idx="142">
                        <c:v>1969</c:v>
                      </c:pt>
                      <c:pt idx="143">
                        <c:v>1970</c:v>
                      </c:pt>
                      <c:pt idx="144">
                        <c:v>1971</c:v>
                      </c:pt>
                      <c:pt idx="145">
                        <c:v>1972</c:v>
                      </c:pt>
                      <c:pt idx="146">
                        <c:v>1973</c:v>
                      </c:pt>
                      <c:pt idx="147">
                        <c:v>1974</c:v>
                      </c:pt>
                      <c:pt idx="148">
                        <c:v>1975</c:v>
                      </c:pt>
                      <c:pt idx="149">
                        <c:v>1976</c:v>
                      </c:pt>
                      <c:pt idx="150">
                        <c:v>1977</c:v>
                      </c:pt>
                      <c:pt idx="151">
                        <c:v>1978</c:v>
                      </c:pt>
                      <c:pt idx="152">
                        <c:v>1979</c:v>
                      </c:pt>
                      <c:pt idx="153">
                        <c:v>1980</c:v>
                      </c:pt>
                      <c:pt idx="154">
                        <c:v>1981</c:v>
                      </c:pt>
                      <c:pt idx="155">
                        <c:v>1982</c:v>
                      </c:pt>
                      <c:pt idx="156">
                        <c:v>1983</c:v>
                      </c:pt>
                      <c:pt idx="157">
                        <c:v>1984</c:v>
                      </c:pt>
                      <c:pt idx="158">
                        <c:v>1985</c:v>
                      </c:pt>
                      <c:pt idx="159">
                        <c:v>1986</c:v>
                      </c:pt>
                      <c:pt idx="160">
                        <c:v>1987</c:v>
                      </c:pt>
                      <c:pt idx="161">
                        <c:v>1988</c:v>
                      </c:pt>
                      <c:pt idx="162">
                        <c:v>1989</c:v>
                      </c:pt>
                      <c:pt idx="163">
                        <c:v>1990</c:v>
                      </c:pt>
                      <c:pt idx="164">
                        <c:v>1991</c:v>
                      </c:pt>
                      <c:pt idx="165">
                        <c:v>1992</c:v>
                      </c:pt>
                      <c:pt idx="166">
                        <c:v>1993</c:v>
                      </c:pt>
                      <c:pt idx="167">
                        <c:v>1994</c:v>
                      </c:pt>
                      <c:pt idx="168">
                        <c:v>1995</c:v>
                      </c:pt>
                      <c:pt idx="169">
                        <c:v>1996</c:v>
                      </c:pt>
                      <c:pt idx="170">
                        <c:v>1997</c:v>
                      </c:pt>
                      <c:pt idx="171">
                        <c:v>1998</c:v>
                      </c:pt>
                      <c:pt idx="172">
                        <c:v>1999</c:v>
                      </c:pt>
                      <c:pt idx="173">
                        <c:v>2000</c:v>
                      </c:pt>
                      <c:pt idx="174">
                        <c:v>2001</c:v>
                      </c:pt>
                      <c:pt idx="175">
                        <c:v>2002</c:v>
                      </c:pt>
                      <c:pt idx="176">
                        <c:v>2003</c:v>
                      </c:pt>
                      <c:pt idx="177">
                        <c:v>2004</c:v>
                      </c:pt>
                      <c:pt idx="178">
                        <c:v>2005</c:v>
                      </c:pt>
                      <c:pt idx="179">
                        <c:v>2006</c:v>
                      </c:pt>
                      <c:pt idx="180">
                        <c:v>2007</c:v>
                      </c:pt>
                      <c:pt idx="181">
                        <c:v>2008</c:v>
                      </c:pt>
                      <c:pt idx="182">
                        <c:v>2009</c:v>
                      </c:pt>
                      <c:pt idx="183">
                        <c:v>2010</c:v>
                      </c:pt>
                      <c:pt idx="184">
                        <c:v>2011</c:v>
                      </c:pt>
                      <c:pt idx="185">
                        <c:v>2012</c:v>
                      </c:pt>
                      <c:pt idx="186">
                        <c:v>2013</c:v>
                      </c:pt>
                      <c:pt idx="187">
                        <c:v>2014</c:v>
                      </c:pt>
                    </c:numCache>
                  </c:numRef>
                </c:val>
                <c:smooth val="0"/>
                <c:extLst>
                  <c:ext xmlns:c16="http://schemas.microsoft.com/office/drawing/2014/chart" uri="{C3380CC4-5D6E-409C-BE32-E72D297353CC}">
                    <c16:uniqueId val="{00000001-28C3-4FEF-9B97-858B0FDEC861}"/>
                  </c:ext>
                </c:extLst>
              </c15:ser>
            </c15:filteredLineSeries>
          </c:ext>
        </c:extLst>
      </c:lineChart>
      <c:catAx>
        <c:axId val="244900447"/>
        <c:scaling>
          <c:orientation val="minMax"/>
        </c:scaling>
        <c:delete val="0"/>
        <c:axPos val="b"/>
        <c:numFmt formatCode="General" sourceLinked="1"/>
        <c:majorTickMark val="cross"/>
        <c:minorTickMark val="in"/>
        <c:tickLblPos val="nextTo"/>
        <c:spPr>
          <a:noFill/>
          <a:ln w="9525" cap="flat" cmpd="sng" algn="ctr">
            <a:solidFill>
              <a:schemeClr val="tx1">
                <a:lumMod val="15000"/>
                <a:lumOff val="85000"/>
              </a:schemeClr>
            </a:solidFill>
            <a:round/>
          </a:ln>
          <a:effectLst/>
        </c:spPr>
        <c:txPr>
          <a:bodyPr rot="-20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899487"/>
        <c:crosses val="autoZero"/>
        <c:auto val="1"/>
        <c:lblAlgn val="ctr"/>
        <c:lblOffset val="100"/>
        <c:tickMarkSkip val="10"/>
        <c:noMultiLvlLbl val="0"/>
      </c:catAx>
      <c:valAx>
        <c:axId val="24489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900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0.47529</cdr:x>
      <cdr:y>0.09778</cdr:y>
    </cdr:from>
    <cdr:to>
      <cdr:x>0.47529</cdr:x>
      <cdr:y>0.9301</cdr:y>
    </cdr:to>
    <cdr:cxnSp macro="">
      <cdr:nvCxnSpPr>
        <cdr:cNvPr id="3" name="Straight Connector 2">
          <a:extLst xmlns:a="http://schemas.openxmlformats.org/drawingml/2006/main">
            <a:ext uri="{FF2B5EF4-FFF2-40B4-BE49-F238E27FC236}">
              <a16:creationId xmlns:a16="http://schemas.microsoft.com/office/drawing/2014/main" id="{D65E0247-117D-8179-4F8D-33D3766C0C2D}"/>
            </a:ext>
          </a:extLst>
        </cdr:cNvPr>
        <cdr:cNvCxnSpPr/>
      </cdr:nvCxnSpPr>
      <cdr:spPr>
        <a:xfrm xmlns:a="http://schemas.openxmlformats.org/drawingml/2006/main">
          <a:off x="4115538" y="570284"/>
          <a:ext cx="0" cy="485410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0.62957</cdr:x>
      <cdr:y>0.09278</cdr:y>
    </cdr:from>
    <cdr:to>
      <cdr:x>0.62957</cdr:x>
      <cdr:y>0.92844</cdr:y>
    </cdr:to>
    <cdr:cxnSp macro="">
      <cdr:nvCxnSpPr>
        <cdr:cNvPr id="5" name="Straight Connector 4">
          <a:extLst xmlns:a="http://schemas.openxmlformats.org/drawingml/2006/main">
            <a:ext uri="{FF2B5EF4-FFF2-40B4-BE49-F238E27FC236}">
              <a16:creationId xmlns:a16="http://schemas.microsoft.com/office/drawing/2014/main" id="{00675F57-FBD2-9F21-E025-FD5D437DA501}"/>
            </a:ext>
          </a:extLst>
        </cdr:cNvPr>
        <cdr:cNvCxnSpPr/>
      </cdr:nvCxnSpPr>
      <cdr:spPr>
        <a:xfrm xmlns:a="http://schemas.openxmlformats.org/drawingml/2006/main" flipV="1">
          <a:off x="5451469" y="541101"/>
          <a:ext cx="0" cy="487355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0.84526</cdr:x>
      <cdr:y>0.09278</cdr:y>
    </cdr:from>
    <cdr:to>
      <cdr:x>0.84526</cdr:x>
      <cdr:y>0.93177</cdr:y>
    </cdr:to>
    <cdr:cxnSp macro="">
      <cdr:nvCxnSpPr>
        <cdr:cNvPr id="7" name="Straight Connector 6">
          <a:extLst xmlns:a="http://schemas.openxmlformats.org/drawingml/2006/main">
            <a:ext uri="{FF2B5EF4-FFF2-40B4-BE49-F238E27FC236}">
              <a16:creationId xmlns:a16="http://schemas.microsoft.com/office/drawing/2014/main" id="{AF8944BF-5990-0E90-8614-BCD34F810A08}"/>
            </a:ext>
          </a:extLst>
        </cdr:cNvPr>
        <cdr:cNvCxnSpPr/>
      </cdr:nvCxnSpPr>
      <cdr:spPr>
        <a:xfrm xmlns:a="http://schemas.openxmlformats.org/drawingml/2006/main" flipV="1">
          <a:off x="7319179" y="541101"/>
          <a:ext cx="0" cy="48930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0.47529</cdr:x>
      <cdr:y>0.09778</cdr:y>
    </cdr:from>
    <cdr:to>
      <cdr:x>0.47529</cdr:x>
      <cdr:y>0.9301</cdr:y>
    </cdr:to>
    <cdr:cxnSp macro="">
      <cdr:nvCxnSpPr>
        <cdr:cNvPr id="3" name="Straight Connector 2">
          <a:extLst xmlns:a="http://schemas.openxmlformats.org/drawingml/2006/main">
            <a:ext uri="{FF2B5EF4-FFF2-40B4-BE49-F238E27FC236}">
              <a16:creationId xmlns:a16="http://schemas.microsoft.com/office/drawing/2014/main" id="{D65E0247-117D-8179-4F8D-33D3766C0C2D}"/>
            </a:ext>
          </a:extLst>
        </cdr:cNvPr>
        <cdr:cNvCxnSpPr/>
      </cdr:nvCxnSpPr>
      <cdr:spPr>
        <a:xfrm xmlns:a="http://schemas.openxmlformats.org/drawingml/2006/main">
          <a:off x="4115538" y="570284"/>
          <a:ext cx="0" cy="485410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0.62957</cdr:x>
      <cdr:y>0.09278</cdr:y>
    </cdr:from>
    <cdr:to>
      <cdr:x>0.62957</cdr:x>
      <cdr:y>0.92844</cdr:y>
    </cdr:to>
    <cdr:cxnSp macro="">
      <cdr:nvCxnSpPr>
        <cdr:cNvPr id="5" name="Straight Connector 4">
          <a:extLst xmlns:a="http://schemas.openxmlformats.org/drawingml/2006/main">
            <a:ext uri="{FF2B5EF4-FFF2-40B4-BE49-F238E27FC236}">
              <a16:creationId xmlns:a16="http://schemas.microsoft.com/office/drawing/2014/main" id="{00675F57-FBD2-9F21-E025-FD5D437DA501}"/>
            </a:ext>
          </a:extLst>
        </cdr:cNvPr>
        <cdr:cNvCxnSpPr/>
      </cdr:nvCxnSpPr>
      <cdr:spPr>
        <a:xfrm xmlns:a="http://schemas.openxmlformats.org/drawingml/2006/main" flipV="1">
          <a:off x="5451469" y="541101"/>
          <a:ext cx="0" cy="487355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0.84526</cdr:x>
      <cdr:y>0.09278</cdr:y>
    </cdr:from>
    <cdr:to>
      <cdr:x>0.84526</cdr:x>
      <cdr:y>0.93177</cdr:y>
    </cdr:to>
    <cdr:cxnSp macro="">
      <cdr:nvCxnSpPr>
        <cdr:cNvPr id="7" name="Straight Connector 6">
          <a:extLst xmlns:a="http://schemas.openxmlformats.org/drawingml/2006/main">
            <a:ext uri="{FF2B5EF4-FFF2-40B4-BE49-F238E27FC236}">
              <a16:creationId xmlns:a16="http://schemas.microsoft.com/office/drawing/2014/main" id="{AF8944BF-5990-0E90-8614-BCD34F810A08}"/>
            </a:ext>
          </a:extLst>
        </cdr:cNvPr>
        <cdr:cNvCxnSpPr/>
      </cdr:nvCxnSpPr>
      <cdr:spPr>
        <a:xfrm xmlns:a="http://schemas.openxmlformats.org/drawingml/2006/main" flipV="1">
          <a:off x="7319179" y="541101"/>
          <a:ext cx="0" cy="48930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0.47529</cdr:x>
      <cdr:y>0.09778</cdr:y>
    </cdr:from>
    <cdr:to>
      <cdr:x>0.47529</cdr:x>
      <cdr:y>0.9301</cdr:y>
    </cdr:to>
    <cdr:cxnSp macro="">
      <cdr:nvCxnSpPr>
        <cdr:cNvPr id="3" name="Straight Connector 2">
          <a:extLst xmlns:a="http://schemas.openxmlformats.org/drawingml/2006/main">
            <a:ext uri="{FF2B5EF4-FFF2-40B4-BE49-F238E27FC236}">
              <a16:creationId xmlns:a16="http://schemas.microsoft.com/office/drawing/2014/main" id="{D65E0247-117D-8179-4F8D-33D3766C0C2D}"/>
            </a:ext>
          </a:extLst>
        </cdr:cNvPr>
        <cdr:cNvCxnSpPr/>
      </cdr:nvCxnSpPr>
      <cdr:spPr>
        <a:xfrm xmlns:a="http://schemas.openxmlformats.org/drawingml/2006/main">
          <a:off x="4115538" y="570284"/>
          <a:ext cx="0" cy="485410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0.62957</cdr:x>
      <cdr:y>0.09278</cdr:y>
    </cdr:from>
    <cdr:to>
      <cdr:x>0.62957</cdr:x>
      <cdr:y>0.92844</cdr:y>
    </cdr:to>
    <cdr:cxnSp macro="">
      <cdr:nvCxnSpPr>
        <cdr:cNvPr id="5" name="Straight Connector 4">
          <a:extLst xmlns:a="http://schemas.openxmlformats.org/drawingml/2006/main">
            <a:ext uri="{FF2B5EF4-FFF2-40B4-BE49-F238E27FC236}">
              <a16:creationId xmlns:a16="http://schemas.microsoft.com/office/drawing/2014/main" id="{00675F57-FBD2-9F21-E025-FD5D437DA501}"/>
            </a:ext>
          </a:extLst>
        </cdr:cNvPr>
        <cdr:cNvCxnSpPr/>
      </cdr:nvCxnSpPr>
      <cdr:spPr>
        <a:xfrm xmlns:a="http://schemas.openxmlformats.org/drawingml/2006/main" flipV="1">
          <a:off x="5451469" y="541101"/>
          <a:ext cx="0" cy="487355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0.84526</cdr:x>
      <cdr:y>0.09278</cdr:y>
    </cdr:from>
    <cdr:to>
      <cdr:x>0.84526</cdr:x>
      <cdr:y>0.93177</cdr:y>
    </cdr:to>
    <cdr:cxnSp macro="">
      <cdr:nvCxnSpPr>
        <cdr:cNvPr id="7" name="Straight Connector 6">
          <a:extLst xmlns:a="http://schemas.openxmlformats.org/drawingml/2006/main">
            <a:ext uri="{FF2B5EF4-FFF2-40B4-BE49-F238E27FC236}">
              <a16:creationId xmlns:a16="http://schemas.microsoft.com/office/drawing/2014/main" id="{AF8944BF-5990-0E90-8614-BCD34F810A08}"/>
            </a:ext>
          </a:extLst>
        </cdr:cNvPr>
        <cdr:cNvCxnSpPr/>
      </cdr:nvCxnSpPr>
      <cdr:spPr>
        <a:xfrm xmlns:a="http://schemas.openxmlformats.org/drawingml/2006/main" flipV="1">
          <a:off x="7319179" y="541101"/>
          <a:ext cx="0" cy="48930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0.47529</cdr:x>
      <cdr:y>0.09778</cdr:y>
    </cdr:from>
    <cdr:to>
      <cdr:x>0.47529</cdr:x>
      <cdr:y>0.9301</cdr:y>
    </cdr:to>
    <cdr:cxnSp macro="">
      <cdr:nvCxnSpPr>
        <cdr:cNvPr id="3" name="Straight Connector 2">
          <a:extLst xmlns:a="http://schemas.openxmlformats.org/drawingml/2006/main">
            <a:ext uri="{FF2B5EF4-FFF2-40B4-BE49-F238E27FC236}">
              <a16:creationId xmlns:a16="http://schemas.microsoft.com/office/drawing/2014/main" id="{D65E0247-117D-8179-4F8D-33D3766C0C2D}"/>
            </a:ext>
          </a:extLst>
        </cdr:cNvPr>
        <cdr:cNvCxnSpPr/>
      </cdr:nvCxnSpPr>
      <cdr:spPr>
        <a:xfrm xmlns:a="http://schemas.openxmlformats.org/drawingml/2006/main">
          <a:off x="4115538" y="570284"/>
          <a:ext cx="0" cy="485410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0.62957</cdr:x>
      <cdr:y>0.09278</cdr:y>
    </cdr:from>
    <cdr:to>
      <cdr:x>0.62957</cdr:x>
      <cdr:y>0.92844</cdr:y>
    </cdr:to>
    <cdr:cxnSp macro="">
      <cdr:nvCxnSpPr>
        <cdr:cNvPr id="5" name="Straight Connector 4">
          <a:extLst xmlns:a="http://schemas.openxmlformats.org/drawingml/2006/main">
            <a:ext uri="{FF2B5EF4-FFF2-40B4-BE49-F238E27FC236}">
              <a16:creationId xmlns:a16="http://schemas.microsoft.com/office/drawing/2014/main" id="{00675F57-FBD2-9F21-E025-FD5D437DA501}"/>
            </a:ext>
          </a:extLst>
        </cdr:cNvPr>
        <cdr:cNvCxnSpPr/>
      </cdr:nvCxnSpPr>
      <cdr:spPr>
        <a:xfrm xmlns:a="http://schemas.openxmlformats.org/drawingml/2006/main" flipV="1">
          <a:off x="5451469" y="541101"/>
          <a:ext cx="0" cy="487355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0.84526</cdr:x>
      <cdr:y>0.09278</cdr:y>
    </cdr:from>
    <cdr:to>
      <cdr:x>0.84526</cdr:x>
      <cdr:y>0.93177</cdr:y>
    </cdr:to>
    <cdr:cxnSp macro="">
      <cdr:nvCxnSpPr>
        <cdr:cNvPr id="7" name="Straight Connector 6">
          <a:extLst xmlns:a="http://schemas.openxmlformats.org/drawingml/2006/main">
            <a:ext uri="{FF2B5EF4-FFF2-40B4-BE49-F238E27FC236}">
              <a16:creationId xmlns:a16="http://schemas.microsoft.com/office/drawing/2014/main" id="{AF8944BF-5990-0E90-8614-BCD34F810A08}"/>
            </a:ext>
          </a:extLst>
        </cdr:cNvPr>
        <cdr:cNvCxnSpPr/>
      </cdr:nvCxnSpPr>
      <cdr:spPr>
        <a:xfrm xmlns:a="http://schemas.openxmlformats.org/drawingml/2006/main" flipV="1">
          <a:off x="7319179" y="541101"/>
          <a:ext cx="0" cy="48930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0.47529</cdr:x>
      <cdr:y>0.09778</cdr:y>
    </cdr:from>
    <cdr:to>
      <cdr:x>0.47529</cdr:x>
      <cdr:y>0.9301</cdr:y>
    </cdr:to>
    <cdr:cxnSp macro="">
      <cdr:nvCxnSpPr>
        <cdr:cNvPr id="3" name="Straight Connector 2">
          <a:extLst xmlns:a="http://schemas.openxmlformats.org/drawingml/2006/main">
            <a:ext uri="{FF2B5EF4-FFF2-40B4-BE49-F238E27FC236}">
              <a16:creationId xmlns:a16="http://schemas.microsoft.com/office/drawing/2014/main" id="{D65E0247-117D-8179-4F8D-33D3766C0C2D}"/>
            </a:ext>
          </a:extLst>
        </cdr:cNvPr>
        <cdr:cNvCxnSpPr/>
      </cdr:nvCxnSpPr>
      <cdr:spPr>
        <a:xfrm xmlns:a="http://schemas.openxmlformats.org/drawingml/2006/main">
          <a:off x="4115538" y="570284"/>
          <a:ext cx="0" cy="485410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0.62957</cdr:x>
      <cdr:y>0.09278</cdr:y>
    </cdr:from>
    <cdr:to>
      <cdr:x>0.62957</cdr:x>
      <cdr:y>0.92844</cdr:y>
    </cdr:to>
    <cdr:cxnSp macro="">
      <cdr:nvCxnSpPr>
        <cdr:cNvPr id="5" name="Straight Connector 4">
          <a:extLst xmlns:a="http://schemas.openxmlformats.org/drawingml/2006/main">
            <a:ext uri="{FF2B5EF4-FFF2-40B4-BE49-F238E27FC236}">
              <a16:creationId xmlns:a16="http://schemas.microsoft.com/office/drawing/2014/main" id="{00675F57-FBD2-9F21-E025-FD5D437DA501}"/>
            </a:ext>
          </a:extLst>
        </cdr:cNvPr>
        <cdr:cNvCxnSpPr/>
      </cdr:nvCxnSpPr>
      <cdr:spPr>
        <a:xfrm xmlns:a="http://schemas.openxmlformats.org/drawingml/2006/main" flipV="1">
          <a:off x="5451469" y="541101"/>
          <a:ext cx="0" cy="487355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0.84526</cdr:x>
      <cdr:y>0.09278</cdr:y>
    </cdr:from>
    <cdr:to>
      <cdr:x>0.84526</cdr:x>
      <cdr:y>0.93177</cdr:y>
    </cdr:to>
    <cdr:cxnSp macro="">
      <cdr:nvCxnSpPr>
        <cdr:cNvPr id="7" name="Straight Connector 6">
          <a:extLst xmlns:a="http://schemas.openxmlformats.org/drawingml/2006/main">
            <a:ext uri="{FF2B5EF4-FFF2-40B4-BE49-F238E27FC236}">
              <a16:creationId xmlns:a16="http://schemas.microsoft.com/office/drawing/2014/main" id="{AF8944BF-5990-0E90-8614-BCD34F810A08}"/>
            </a:ext>
          </a:extLst>
        </cdr:cNvPr>
        <cdr:cNvCxnSpPr/>
      </cdr:nvCxnSpPr>
      <cdr:spPr>
        <a:xfrm xmlns:a="http://schemas.openxmlformats.org/drawingml/2006/main" flipV="1">
          <a:off x="7319179" y="541101"/>
          <a:ext cx="0" cy="48930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220C2E19-F468-4F7C-B572-58918E5201FB}" type="datetimeFigureOut">
              <a:rPr lang="en-US" smtClean="0"/>
              <a:t>3/9/2026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022D4939-944B-475C-A0DF-2A9F63D5A8C6}" type="slidenum">
              <a:rPr lang="en-US" smtClean="0"/>
              <a:t>‹#›</a:t>
            </a:fld>
            <a:endParaRPr lang="en-US"/>
          </a:p>
        </p:txBody>
      </p:sp>
    </p:spTree>
    <p:extLst>
      <p:ext uri="{BB962C8B-B14F-4D97-AF65-F5344CB8AC3E}">
        <p14:creationId xmlns:p14="http://schemas.microsoft.com/office/powerpoint/2010/main" val="115215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a:r>
              <a:rPr lang="en-US" sz="1600" dirty="0">
                <a:ea typeface="Garamond" panose="02020404030301010803" pitchFamily="18" charset="0"/>
                <a:cs typeface="Times New Roman" panose="02020603050405020304" pitchFamily="18" charset="0"/>
              </a:rPr>
              <a:t>Today I will be talking to you about Globalization and trade. </a:t>
            </a:r>
          </a:p>
          <a:p>
            <a:pPr defTabSz="966630"/>
            <a:r>
              <a:rPr lang="en-US" sz="1600" dirty="0">
                <a:ea typeface="Garamond" panose="02020404030301010803" pitchFamily="18" charset="0"/>
                <a:cs typeface="Times New Roman" panose="02020603050405020304" pitchFamily="18" charset="0"/>
              </a:rPr>
              <a:t>You may have noticed prominent commentators either extolling or decrying the effects of globalization on communities or nations. Mostly it seems like the latter in more recent times.  </a:t>
            </a:r>
            <a:r>
              <a:rPr lang="en-US" sz="1600" dirty="0"/>
              <a:t>As the first quarter of the twenty-first century draws to a close, global economic integration faces many challenges. These include the COVID-19 pandemic and associated nationalism surrounding PPE and vaccines; Russia’s war in Ukraine and the hesitancy of some governments to take more decisive action to cut Russia’s access to export revenues; and the fragility of geographically dispersed supply chain production. But these are symptoms, rather than causes, of a longer-term erosion of support for global economic integration. </a:t>
            </a:r>
          </a:p>
          <a:p>
            <a:pPr defTabSz="966630"/>
            <a:endParaRPr lang="en-US" sz="1600" dirty="0"/>
          </a:p>
          <a:p>
            <a:pPr defTabSz="966630"/>
            <a:r>
              <a:rPr lang="en-US" sz="1600" dirty="0">
                <a:ea typeface="Garamond" panose="02020404030301010803" pitchFamily="18" charset="0"/>
                <a:cs typeface="Times New Roman" panose="02020603050405020304" pitchFamily="18" charset="0"/>
              </a:rPr>
              <a:t>And Biden’s trade policy agenda has seemed to be in response to that. We’ll talk about that later in the course.</a:t>
            </a:r>
          </a:p>
          <a:p>
            <a:pPr defTabSz="966630"/>
            <a:endParaRPr lang="en-US" sz="1600" dirty="0">
              <a:ea typeface="Garamond" panose="02020404030301010803" pitchFamily="18" charset="0"/>
              <a:cs typeface="Times New Roman" panose="02020603050405020304" pitchFamily="18" charset="0"/>
            </a:endParaRPr>
          </a:p>
          <a:p>
            <a:pPr defTabSz="966630"/>
            <a:r>
              <a:rPr lang="en-US" sz="1600" dirty="0">
                <a:ea typeface="Garamond" panose="02020404030301010803" pitchFamily="18" charset="0"/>
                <a:cs typeface="Times New Roman" panose="02020603050405020304" pitchFamily="18" charset="0"/>
              </a:rPr>
              <a:t>Sometimes it’s useful to look back at what’s happened in order to understand where we are today. That is what we’ll be doing for this session. </a:t>
            </a:r>
          </a:p>
          <a:p>
            <a:pPr defTabSz="966630"/>
            <a:endParaRPr lang="en-US" sz="1600" dirty="0">
              <a:ea typeface="Garamond" panose="02020404030301010803" pitchFamily="18" charset="0"/>
              <a:cs typeface="Times New Roman" panose="02020603050405020304" pitchFamily="18" charset="0"/>
            </a:endParaRPr>
          </a:p>
          <a:p>
            <a:pPr defTabSz="966630"/>
            <a:r>
              <a:rPr lang="en-US" sz="1600" dirty="0">
                <a:ea typeface="Garamond" panose="02020404030301010803" pitchFamily="18" charset="0"/>
                <a:cs typeface="Times New Roman" panose="02020603050405020304" pitchFamily="18" charset="0"/>
              </a:rPr>
              <a:t>But what is globalization? </a:t>
            </a:r>
            <a:endParaRPr lang="en-US" sz="1600" dirty="0"/>
          </a:p>
          <a:p>
            <a:endParaRPr lang="en-US" sz="1600" dirty="0"/>
          </a:p>
          <a:p>
            <a:r>
              <a:rPr lang="en-US" sz="1600" dirty="0"/>
              <a:t>The growing interdependence of the world’s: </a:t>
            </a:r>
          </a:p>
          <a:p>
            <a:r>
              <a:rPr lang="en-US" sz="1600" dirty="0"/>
              <a:t>            Economies</a:t>
            </a:r>
          </a:p>
          <a:p>
            <a:pPr lvl="1"/>
            <a:r>
              <a:rPr lang="en-US" sz="1600" dirty="0"/>
              <a:t>Cultures</a:t>
            </a:r>
          </a:p>
          <a:p>
            <a:pPr lvl="1"/>
            <a:r>
              <a:rPr lang="en-US" sz="1600" dirty="0"/>
              <a:t>Populations</a:t>
            </a:r>
          </a:p>
          <a:p>
            <a:endParaRPr lang="en-US" sz="1600" dirty="0"/>
          </a:p>
          <a:p>
            <a:endParaRPr lang="en-US" sz="1600" dirty="0"/>
          </a:p>
          <a:p>
            <a:r>
              <a:rPr lang="en-US" sz="1600" dirty="0"/>
              <a:t>Brought about by cross-border flows of:</a:t>
            </a:r>
          </a:p>
          <a:p>
            <a:pPr lvl="1"/>
            <a:r>
              <a:rPr lang="en-US" sz="1600" dirty="0"/>
              <a:t>Goods and services</a:t>
            </a:r>
          </a:p>
          <a:p>
            <a:pPr lvl="1"/>
            <a:r>
              <a:rPr lang="en-US" sz="1600" dirty="0"/>
              <a:t>Technology</a:t>
            </a:r>
          </a:p>
          <a:p>
            <a:pPr lvl="1"/>
            <a:r>
              <a:rPr lang="en-US" sz="1600" dirty="0"/>
              <a:t>Investment</a:t>
            </a:r>
          </a:p>
          <a:p>
            <a:pPr lvl="1"/>
            <a:r>
              <a:rPr lang="en-US" sz="1600" dirty="0"/>
              <a:t>People</a:t>
            </a:r>
          </a:p>
          <a:p>
            <a:pPr lvl="1"/>
            <a:r>
              <a:rPr lang="en-US" sz="1600" dirty="0"/>
              <a:t>Information</a:t>
            </a:r>
          </a:p>
          <a:p>
            <a:pPr lvl="1"/>
            <a:endParaRPr lang="en-US" sz="1600" dirty="0">
              <a:ea typeface="Garamond" panose="02020404030301010803" pitchFamily="18" charset="0"/>
              <a:cs typeface="Times New Roman" panose="02020603050405020304" pitchFamily="18" charset="0"/>
            </a:endParaRPr>
          </a:p>
          <a:p>
            <a:pPr lvl="0"/>
            <a:r>
              <a:rPr lang="en-US" sz="1600" dirty="0">
                <a:ea typeface="Garamond" panose="02020404030301010803" pitchFamily="18" charset="0"/>
                <a:cs typeface="Times New Roman" panose="02020603050405020304" pitchFamily="18" charset="0"/>
              </a:rPr>
              <a:t>There are primarily three forces driving globalization.</a:t>
            </a:r>
          </a:p>
          <a:p>
            <a:pPr marL="724972" lvl="1" indent="-241657" algn="just">
              <a:lnSpc>
                <a:spcPct val="115000"/>
              </a:lnSpc>
              <a:buFont typeface="+mj-lt"/>
              <a:buAutoNum type="romanLcPeriod"/>
            </a:pPr>
            <a:r>
              <a:rPr lang="en-US" sz="1600" dirty="0">
                <a:ea typeface="Garamond" panose="02020404030301010803" pitchFamily="18" charset="0"/>
                <a:cs typeface="Times New Roman" panose="02020603050405020304" pitchFamily="18" charset="0"/>
              </a:rPr>
              <a:t>The first is innovations in transportation.  Over time, transportation technologies increase in speed and efficiency, driving down the costs of transportation.  The cheaper it is to move goods and people across borders, the more people will contemplate doing it.</a:t>
            </a:r>
          </a:p>
          <a:p>
            <a:pPr marL="724972" lvl="1" indent="-241657" algn="just">
              <a:lnSpc>
                <a:spcPct val="115000"/>
              </a:lnSpc>
              <a:buFont typeface="+mj-lt"/>
              <a:buAutoNum type="romanLcPeriod"/>
            </a:pPr>
            <a:r>
              <a:rPr lang="en-US" sz="1600" dirty="0">
                <a:ea typeface="Garamond" panose="02020404030301010803" pitchFamily="18" charset="0"/>
                <a:cs typeface="Times New Roman" panose="02020603050405020304" pitchFamily="18" charset="0"/>
              </a:rPr>
              <a:t>The second is technology.  Technology primarily in the form of communications.  The easier it is to communicate between countries, the greater will be the awareness of opportunities for exchange or migration.  Communications technology in the form of the internet has also become very important for facilitating trade in services.</a:t>
            </a:r>
          </a:p>
          <a:p>
            <a:pPr marL="724972" lvl="1" indent="-241657" algn="just">
              <a:lnSpc>
                <a:spcPct val="115000"/>
              </a:lnSpc>
              <a:spcAft>
                <a:spcPts val="634"/>
              </a:spcAft>
              <a:buFont typeface="+mj-lt"/>
              <a:buAutoNum type="romanLcPeriod"/>
            </a:pPr>
            <a:r>
              <a:rPr lang="en-US" sz="1600" dirty="0">
                <a:ea typeface="Garamond" panose="02020404030301010803" pitchFamily="18" charset="0"/>
                <a:cs typeface="Times New Roman" panose="02020603050405020304" pitchFamily="18" charset="0"/>
              </a:rPr>
              <a:t>Finally, international cooperation goes a long way towards facilitating globalization.  The friendlier are the terms on which people, goods, services, and investments move across borders, the more movement of each will occur.</a:t>
            </a:r>
          </a:p>
          <a:p>
            <a:pPr lvl="1"/>
            <a:endParaRPr lang="en-US" sz="1600" dirty="0"/>
          </a:p>
          <a:p>
            <a:pPr lvl="1"/>
            <a:endParaRPr lang="en-US" sz="1600" dirty="0"/>
          </a:p>
          <a:p>
            <a:r>
              <a:rPr lang="en-US" sz="1600" dirty="0">
                <a:ea typeface="Garamond" panose="02020404030301010803" pitchFamily="18" charset="0"/>
                <a:cs typeface="Times New Roman" panose="02020603050405020304" pitchFamily="18" charset="0"/>
              </a:rPr>
              <a:t>This presentation focuses on the economic aspects of globalization, or the exchange of goods, services, and money across international borders, and the consequences of these flows for the American policy.</a:t>
            </a:r>
          </a:p>
          <a:p>
            <a:endParaRPr lang="en-US" sz="1600" dirty="0">
              <a:ea typeface="Garamond" panose="02020404030301010803" pitchFamily="18" charset="0"/>
              <a:cs typeface="Times New Roman" panose="02020603050405020304" pitchFamily="18" charset="0"/>
            </a:endParaRPr>
          </a:p>
          <a:p>
            <a:r>
              <a:rPr lang="en-US" sz="1600" dirty="0">
                <a:ea typeface="Garamond" panose="02020404030301010803" pitchFamily="18" charset="0"/>
                <a:cs typeface="Times New Roman" panose="02020603050405020304" pitchFamily="18" charset="0"/>
              </a:rPr>
              <a:t>How many of you are wearing shoes made in a different country than where you live?</a:t>
            </a:r>
          </a:p>
          <a:p>
            <a:r>
              <a:rPr lang="en-US" sz="1600" dirty="0">
                <a:ea typeface="Garamond" panose="02020404030301010803" pitchFamily="18" charset="0"/>
                <a:cs typeface="Times New Roman" panose="02020603050405020304" pitchFamily="18" charset="0"/>
              </a:rPr>
              <a:t>How many of you are wearing clothing made in a different country than where you live?</a:t>
            </a:r>
          </a:p>
          <a:p>
            <a:endParaRPr lang="en-US" sz="1600" dirty="0">
              <a:ea typeface="Garamond" panose="02020404030301010803" pitchFamily="18" charset="0"/>
              <a:cs typeface="Times New Roman" panose="02020603050405020304" pitchFamily="18" charset="0"/>
            </a:endParaRPr>
          </a:p>
          <a:p>
            <a:r>
              <a:rPr lang="en-US" sz="1600" dirty="0">
                <a:ea typeface="Garamond" panose="02020404030301010803" pitchFamily="18" charset="0"/>
                <a:cs typeface="Times New Roman" panose="02020603050405020304" pitchFamily="18" charset="0"/>
              </a:rPr>
              <a:t>Then this next slide is not surprising…</a:t>
            </a:r>
          </a:p>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1</a:t>
            </a:fld>
            <a:endParaRPr lang="en-US"/>
          </a:p>
        </p:txBody>
      </p:sp>
    </p:spTree>
    <p:extLst>
      <p:ext uri="{BB962C8B-B14F-4D97-AF65-F5344CB8AC3E}">
        <p14:creationId xmlns:p14="http://schemas.microsoft.com/office/powerpoint/2010/main" val="3128140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2D4939-944B-475C-A0DF-2A9F63D5A8C6}" type="slidenum">
              <a:rPr lang="en-US" smtClean="0"/>
              <a:t>10</a:t>
            </a:fld>
            <a:endParaRPr lang="en-US"/>
          </a:p>
        </p:txBody>
      </p:sp>
    </p:spTree>
    <p:extLst>
      <p:ext uri="{BB962C8B-B14F-4D97-AF65-F5344CB8AC3E}">
        <p14:creationId xmlns:p14="http://schemas.microsoft.com/office/powerpoint/2010/main" val="1989597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11</a:t>
            </a:fld>
            <a:endParaRPr lang="en-US"/>
          </a:p>
        </p:txBody>
      </p:sp>
    </p:spTree>
    <p:extLst>
      <p:ext uri="{BB962C8B-B14F-4D97-AF65-F5344CB8AC3E}">
        <p14:creationId xmlns:p14="http://schemas.microsoft.com/office/powerpoint/2010/main" val="407244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12</a:t>
            </a:fld>
            <a:endParaRPr lang="en-US"/>
          </a:p>
        </p:txBody>
      </p:sp>
    </p:spTree>
    <p:extLst>
      <p:ext uri="{BB962C8B-B14F-4D97-AF65-F5344CB8AC3E}">
        <p14:creationId xmlns:p14="http://schemas.microsoft.com/office/powerpoint/2010/main" val="313313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13</a:t>
            </a:fld>
            <a:endParaRPr lang="en-US"/>
          </a:p>
        </p:txBody>
      </p:sp>
    </p:spTree>
    <p:extLst>
      <p:ext uri="{BB962C8B-B14F-4D97-AF65-F5344CB8AC3E}">
        <p14:creationId xmlns:p14="http://schemas.microsoft.com/office/powerpoint/2010/main" val="110177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14</a:t>
            </a:fld>
            <a:endParaRPr lang="en-US"/>
          </a:p>
        </p:txBody>
      </p:sp>
    </p:spTree>
    <p:extLst>
      <p:ext uri="{BB962C8B-B14F-4D97-AF65-F5344CB8AC3E}">
        <p14:creationId xmlns:p14="http://schemas.microsoft.com/office/powerpoint/2010/main" val="425043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15</a:t>
            </a:fld>
            <a:endParaRPr lang="en-US"/>
          </a:p>
        </p:txBody>
      </p:sp>
    </p:spTree>
    <p:extLst>
      <p:ext uri="{BB962C8B-B14F-4D97-AF65-F5344CB8AC3E}">
        <p14:creationId xmlns:p14="http://schemas.microsoft.com/office/powerpoint/2010/main" val="828251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16</a:t>
            </a:fld>
            <a:endParaRPr lang="en-US"/>
          </a:p>
        </p:txBody>
      </p:sp>
    </p:spTree>
    <p:extLst>
      <p:ext uri="{BB962C8B-B14F-4D97-AF65-F5344CB8AC3E}">
        <p14:creationId xmlns:p14="http://schemas.microsoft.com/office/powerpoint/2010/main" val="165276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17</a:t>
            </a:fld>
            <a:endParaRPr lang="en-US"/>
          </a:p>
        </p:txBody>
      </p:sp>
    </p:spTree>
    <p:extLst>
      <p:ext uri="{BB962C8B-B14F-4D97-AF65-F5344CB8AC3E}">
        <p14:creationId xmlns:p14="http://schemas.microsoft.com/office/powerpoint/2010/main" val="977320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7">
              <a:lnSpc>
                <a:spcPct val="115000"/>
              </a:lnSpc>
              <a:spcAft>
                <a:spcPts val="1058"/>
              </a:spcAft>
            </a:pPr>
            <a:endParaRPr lang="en-US" sz="1600" dirty="0"/>
          </a:p>
        </p:txBody>
      </p:sp>
      <p:sp>
        <p:nvSpPr>
          <p:cNvPr id="4" name="Slide Number Placeholder 3"/>
          <p:cNvSpPr>
            <a:spLocks noGrp="1"/>
          </p:cNvSpPr>
          <p:nvPr>
            <p:ph type="sldNum" sz="quarter" idx="5"/>
          </p:nvPr>
        </p:nvSpPr>
        <p:spPr/>
        <p:txBody>
          <a:bodyPr/>
          <a:lstStyle/>
          <a:p>
            <a:fld id="{022D4939-944B-475C-A0DF-2A9F63D5A8C6}" type="slidenum">
              <a:rPr lang="en-US" smtClean="0"/>
              <a:t>18</a:t>
            </a:fld>
            <a:endParaRPr lang="en-US"/>
          </a:p>
        </p:txBody>
      </p:sp>
    </p:spTree>
    <p:extLst>
      <p:ext uri="{BB962C8B-B14F-4D97-AF65-F5344CB8AC3E}">
        <p14:creationId xmlns:p14="http://schemas.microsoft.com/office/powerpoint/2010/main" val="1494144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19</a:t>
            </a:fld>
            <a:endParaRPr lang="en-US"/>
          </a:p>
        </p:txBody>
      </p:sp>
    </p:spTree>
    <p:extLst>
      <p:ext uri="{BB962C8B-B14F-4D97-AF65-F5344CB8AC3E}">
        <p14:creationId xmlns:p14="http://schemas.microsoft.com/office/powerpoint/2010/main" val="381279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2</a:t>
            </a:fld>
            <a:endParaRPr lang="en-US"/>
          </a:p>
        </p:txBody>
      </p:sp>
    </p:spTree>
    <p:extLst>
      <p:ext uri="{BB962C8B-B14F-4D97-AF65-F5344CB8AC3E}">
        <p14:creationId xmlns:p14="http://schemas.microsoft.com/office/powerpoint/2010/main" val="140864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022D4939-944B-475C-A0DF-2A9F63D5A8C6}" type="slidenum">
              <a:rPr lang="en-US" smtClean="0"/>
              <a:t>20</a:t>
            </a:fld>
            <a:endParaRPr lang="en-US"/>
          </a:p>
        </p:txBody>
      </p:sp>
    </p:spTree>
    <p:extLst>
      <p:ext uri="{BB962C8B-B14F-4D97-AF65-F5344CB8AC3E}">
        <p14:creationId xmlns:p14="http://schemas.microsoft.com/office/powerpoint/2010/main" val="28465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21</a:t>
            </a:fld>
            <a:endParaRPr lang="en-US"/>
          </a:p>
        </p:txBody>
      </p:sp>
    </p:spTree>
    <p:extLst>
      <p:ext uri="{BB962C8B-B14F-4D97-AF65-F5344CB8AC3E}">
        <p14:creationId xmlns:p14="http://schemas.microsoft.com/office/powerpoint/2010/main" val="3498423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23</a:t>
            </a:fld>
            <a:endParaRPr lang="en-US"/>
          </a:p>
        </p:txBody>
      </p:sp>
    </p:spTree>
    <p:extLst>
      <p:ext uri="{BB962C8B-B14F-4D97-AF65-F5344CB8AC3E}">
        <p14:creationId xmlns:p14="http://schemas.microsoft.com/office/powerpoint/2010/main" val="2987408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24</a:t>
            </a:fld>
            <a:endParaRPr lang="en-US"/>
          </a:p>
        </p:txBody>
      </p:sp>
    </p:spTree>
    <p:extLst>
      <p:ext uri="{BB962C8B-B14F-4D97-AF65-F5344CB8AC3E}">
        <p14:creationId xmlns:p14="http://schemas.microsoft.com/office/powerpoint/2010/main" val="3653917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25</a:t>
            </a:fld>
            <a:endParaRPr lang="en-US"/>
          </a:p>
        </p:txBody>
      </p:sp>
    </p:spTree>
    <p:extLst>
      <p:ext uri="{BB962C8B-B14F-4D97-AF65-F5344CB8AC3E}">
        <p14:creationId xmlns:p14="http://schemas.microsoft.com/office/powerpoint/2010/main" val="807023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26</a:t>
            </a:fld>
            <a:endParaRPr lang="en-US"/>
          </a:p>
        </p:txBody>
      </p:sp>
    </p:spTree>
    <p:extLst>
      <p:ext uri="{BB962C8B-B14F-4D97-AF65-F5344CB8AC3E}">
        <p14:creationId xmlns:p14="http://schemas.microsoft.com/office/powerpoint/2010/main" val="1483123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27</a:t>
            </a:fld>
            <a:endParaRPr lang="en-US"/>
          </a:p>
        </p:txBody>
      </p:sp>
    </p:spTree>
    <p:extLst>
      <p:ext uri="{BB962C8B-B14F-4D97-AF65-F5344CB8AC3E}">
        <p14:creationId xmlns:p14="http://schemas.microsoft.com/office/powerpoint/2010/main" val="1229946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28</a:t>
            </a:fld>
            <a:endParaRPr lang="en-US"/>
          </a:p>
        </p:txBody>
      </p:sp>
    </p:spTree>
    <p:extLst>
      <p:ext uri="{BB962C8B-B14F-4D97-AF65-F5344CB8AC3E}">
        <p14:creationId xmlns:p14="http://schemas.microsoft.com/office/powerpoint/2010/main" val="2735953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29</a:t>
            </a:fld>
            <a:endParaRPr lang="en-US"/>
          </a:p>
        </p:txBody>
      </p:sp>
    </p:spTree>
    <p:extLst>
      <p:ext uri="{BB962C8B-B14F-4D97-AF65-F5344CB8AC3E}">
        <p14:creationId xmlns:p14="http://schemas.microsoft.com/office/powerpoint/2010/main" val="1605031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022D4939-944B-475C-A0DF-2A9F63D5A8C6}" type="slidenum">
              <a:rPr lang="en-US" smtClean="0"/>
              <a:t>30</a:t>
            </a:fld>
            <a:endParaRPr lang="en-US"/>
          </a:p>
        </p:txBody>
      </p:sp>
    </p:spTree>
    <p:extLst>
      <p:ext uri="{BB962C8B-B14F-4D97-AF65-F5344CB8AC3E}">
        <p14:creationId xmlns:p14="http://schemas.microsoft.com/office/powerpoint/2010/main" val="189692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a:defRPr/>
            </a:pPr>
            <a:endParaRPr lang="en-US" dirty="0">
              <a:latin typeface="Garamond" panose="02020404030301010803" pitchFamily="18" charset="0"/>
              <a:ea typeface="Garamond" panose="02020404030301010803"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2D4939-944B-475C-A0DF-2A9F63D5A8C6}" type="slidenum">
              <a:rPr lang="en-US" smtClean="0"/>
              <a:t>3</a:t>
            </a:fld>
            <a:endParaRPr lang="en-US"/>
          </a:p>
        </p:txBody>
      </p:sp>
    </p:spTree>
    <p:extLst>
      <p:ext uri="{BB962C8B-B14F-4D97-AF65-F5344CB8AC3E}">
        <p14:creationId xmlns:p14="http://schemas.microsoft.com/office/powerpoint/2010/main" val="3230742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31</a:t>
            </a:fld>
            <a:endParaRPr lang="en-US"/>
          </a:p>
        </p:txBody>
      </p:sp>
    </p:spTree>
    <p:extLst>
      <p:ext uri="{BB962C8B-B14F-4D97-AF65-F5344CB8AC3E}">
        <p14:creationId xmlns:p14="http://schemas.microsoft.com/office/powerpoint/2010/main" val="2179479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DB9900D3-DD0E-45BF-8ACF-F6BE294CA414}" type="slidenum">
              <a:rPr lang="en-US" smtClean="0"/>
              <a:t>32</a:t>
            </a:fld>
            <a:endParaRPr lang="en-US"/>
          </a:p>
        </p:txBody>
      </p:sp>
    </p:spTree>
    <p:extLst>
      <p:ext uri="{BB962C8B-B14F-4D97-AF65-F5344CB8AC3E}">
        <p14:creationId xmlns:p14="http://schemas.microsoft.com/office/powerpoint/2010/main" val="1314363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DB9900D3-DD0E-45BF-8ACF-F6BE294CA414}" type="slidenum">
              <a:rPr lang="en-US" smtClean="0"/>
              <a:t>33</a:t>
            </a:fld>
            <a:endParaRPr lang="en-US"/>
          </a:p>
        </p:txBody>
      </p:sp>
    </p:spTree>
    <p:extLst>
      <p:ext uri="{BB962C8B-B14F-4D97-AF65-F5344CB8AC3E}">
        <p14:creationId xmlns:p14="http://schemas.microsoft.com/office/powerpoint/2010/main" val="856431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DB9900D3-DD0E-45BF-8ACF-F6BE294CA414}" type="slidenum">
              <a:rPr lang="en-US" smtClean="0"/>
              <a:t>34</a:t>
            </a:fld>
            <a:endParaRPr lang="en-US"/>
          </a:p>
        </p:txBody>
      </p:sp>
    </p:spTree>
    <p:extLst>
      <p:ext uri="{BB962C8B-B14F-4D97-AF65-F5344CB8AC3E}">
        <p14:creationId xmlns:p14="http://schemas.microsoft.com/office/powerpoint/2010/main" val="1489857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DB9900D3-DD0E-45BF-8ACF-F6BE294CA414}" type="slidenum">
              <a:rPr lang="en-US" smtClean="0"/>
              <a:t>35</a:t>
            </a:fld>
            <a:endParaRPr lang="en-US"/>
          </a:p>
        </p:txBody>
      </p:sp>
    </p:spTree>
    <p:extLst>
      <p:ext uri="{BB962C8B-B14F-4D97-AF65-F5344CB8AC3E}">
        <p14:creationId xmlns:p14="http://schemas.microsoft.com/office/powerpoint/2010/main" val="2163561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36</a:t>
            </a:fld>
            <a:endParaRPr lang="en-US"/>
          </a:p>
        </p:txBody>
      </p:sp>
    </p:spTree>
    <p:extLst>
      <p:ext uri="{BB962C8B-B14F-4D97-AF65-F5344CB8AC3E}">
        <p14:creationId xmlns:p14="http://schemas.microsoft.com/office/powerpoint/2010/main" val="797233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DB9900D3-DD0E-45BF-8ACF-F6BE294CA414}" type="slidenum">
              <a:rPr lang="en-US" smtClean="0"/>
              <a:t>37</a:t>
            </a:fld>
            <a:endParaRPr lang="en-US"/>
          </a:p>
        </p:txBody>
      </p:sp>
    </p:spTree>
    <p:extLst>
      <p:ext uri="{BB962C8B-B14F-4D97-AF65-F5344CB8AC3E}">
        <p14:creationId xmlns:p14="http://schemas.microsoft.com/office/powerpoint/2010/main" val="325498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2D4939-944B-475C-A0DF-2A9F63D5A8C6}" type="slidenum">
              <a:rPr lang="en-US" smtClean="0"/>
              <a:t>38</a:t>
            </a:fld>
            <a:endParaRPr lang="en-US"/>
          </a:p>
        </p:txBody>
      </p:sp>
    </p:spTree>
    <p:extLst>
      <p:ext uri="{BB962C8B-B14F-4D97-AF65-F5344CB8AC3E}">
        <p14:creationId xmlns:p14="http://schemas.microsoft.com/office/powerpoint/2010/main" val="236659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022D4939-944B-475C-A0DF-2A9F63D5A8C6}" type="slidenum">
              <a:rPr lang="en-US" smtClean="0"/>
              <a:t>4</a:t>
            </a:fld>
            <a:endParaRPr lang="en-US"/>
          </a:p>
        </p:txBody>
      </p:sp>
    </p:spTree>
    <p:extLst>
      <p:ext uri="{BB962C8B-B14F-4D97-AF65-F5344CB8AC3E}">
        <p14:creationId xmlns:p14="http://schemas.microsoft.com/office/powerpoint/2010/main" val="12380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022D4939-944B-475C-A0DF-2A9F63D5A8C6}" type="slidenum">
              <a:rPr lang="en-US" smtClean="0"/>
              <a:t>5</a:t>
            </a:fld>
            <a:endParaRPr lang="en-US"/>
          </a:p>
        </p:txBody>
      </p:sp>
    </p:spTree>
    <p:extLst>
      <p:ext uri="{BB962C8B-B14F-4D97-AF65-F5344CB8AC3E}">
        <p14:creationId xmlns:p14="http://schemas.microsoft.com/office/powerpoint/2010/main" val="369728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a:defRPr/>
            </a:pPr>
            <a:endParaRPr lang="en-US" sz="1600" dirty="0"/>
          </a:p>
        </p:txBody>
      </p:sp>
      <p:sp>
        <p:nvSpPr>
          <p:cNvPr id="4" name="Slide Number Placeholder 3"/>
          <p:cNvSpPr>
            <a:spLocks noGrp="1"/>
          </p:cNvSpPr>
          <p:nvPr>
            <p:ph type="sldNum" sz="quarter" idx="5"/>
          </p:nvPr>
        </p:nvSpPr>
        <p:spPr/>
        <p:txBody>
          <a:bodyPr/>
          <a:lstStyle/>
          <a:p>
            <a:fld id="{022D4939-944B-475C-A0DF-2A9F63D5A8C6}" type="slidenum">
              <a:rPr lang="en-US" smtClean="0"/>
              <a:t>6</a:t>
            </a:fld>
            <a:endParaRPr lang="en-US"/>
          </a:p>
        </p:txBody>
      </p:sp>
    </p:spTree>
    <p:extLst>
      <p:ext uri="{BB962C8B-B14F-4D97-AF65-F5344CB8AC3E}">
        <p14:creationId xmlns:p14="http://schemas.microsoft.com/office/powerpoint/2010/main" val="378745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398266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171351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22D4939-944B-475C-A0DF-2A9F63D5A8C6}" type="slidenum">
              <a:rPr lang="en-US" smtClean="0"/>
              <a:t>9</a:t>
            </a:fld>
            <a:endParaRPr lang="en-US"/>
          </a:p>
        </p:txBody>
      </p:sp>
    </p:spTree>
    <p:extLst>
      <p:ext uri="{BB962C8B-B14F-4D97-AF65-F5344CB8AC3E}">
        <p14:creationId xmlns:p14="http://schemas.microsoft.com/office/powerpoint/2010/main" val="78531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FE35-3547-76E1-A105-EC45922CFF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1475E9-C1BA-1898-DBD3-2F266E2D6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4D2206-B5EF-E754-F222-C63DFA2E19A1}"/>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5" name="Footer Placeholder 4">
            <a:extLst>
              <a:ext uri="{FF2B5EF4-FFF2-40B4-BE49-F238E27FC236}">
                <a16:creationId xmlns:a16="http://schemas.microsoft.com/office/drawing/2014/main" id="{11BD0B85-F3E7-8DE3-38BE-0D9534CB9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CEC5D-604D-80E9-0AD3-FBC0DDBBEE34}"/>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37022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4079-6A32-FAEF-88EC-376C15A4D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019398-2421-26B8-48E9-133787EB8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1DF13-5C2C-B383-8EFE-93C6C3C7F1EF}"/>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5" name="Footer Placeholder 4">
            <a:extLst>
              <a:ext uri="{FF2B5EF4-FFF2-40B4-BE49-F238E27FC236}">
                <a16:creationId xmlns:a16="http://schemas.microsoft.com/office/drawing/2014/main" id="{71625E7F-4BBA-B1A1-50D3-160E92C19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C2A1B-2626-2375-4DB9-179045F81FAB}"/>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91304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ACDF24-1092-89BA-BA68-8CAA95D2C7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57A2DA-6F82-D7E5-B57C-84B64C346A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AF11E-FA44-528F-3DBD-862060CF81FC}"/>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5" name="Footer Placeholder 4">
            <a:extLst>
              <a:ext uri="{FF2B5EF4-FFF2-40B4-BE49-F238E27FC236}">
                <a16:creationId xmlns:a16="http://schemas.microsoft.com/office/drawing/2014/main" id="{AAE582C1-C4B3-13D7-473E-CE2FCF0D6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AFCA1-7AC8-9815-9F5A-9F5B5929467E}"/>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140974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1EFA-C92E-36B6-4985-C742EF938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CE8D7E-0298-CC2F-40F9-B38856C19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18A5C-1782-0826-C1DD-4E5E5C3F75FC}"/>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5" name="Footer Placeholder 4">
            <a:extLst>
              <a:ext uri="{FF2B5EF4-FFF2-40B4-BE49-F238E27FC236}">
                <a16:creationId xmlns:a16="http://schemas.microsoft.com/office/drawing/2014/main" id="{C556E403-5C63-8235-97EE-90DFDD220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AE928-277D-3120-0741-2FAD993E9D5C}"/>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34099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4B3B-0D08-D234-FA65-5FE6E907A0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4BD37D-A442-B80B-90EE-BB7FBF1DE5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ECCF4E-F6EB-9360-C7D2-E92FD301E1C2}"/>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5" name="Footer Placeholder 4">
            <a:extLst>
              <a:ext uri="{FF2B5EF4-FFF2-40B4-BE49-F238E27FC236}">
                <a16:creationId xmlns:a16="http://schemas.microsoft.com/office/drawing/2014/main" id="{00F5D1BD-131B-157E-6F3F-2709EF851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A97E2-7977-0D7A-44ED-F7F5C28E2571}"/>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226907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2642-BA8E-D49E-BC51-E6D6304F6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46154-2DE4-8544-6EC8-52D450568D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93D3C1-C6F4-E7EF-454B-E05CE9B72B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187E41-2A02-8264-8B8A-48839001AEC9}"/>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6" name="Footer Placeholder 5">
            <a:extLst>
              <a:ext uri="{FF2B5EF4-FFF2-40B4-BE49-F238E27FC236}">
                <a16:creationId xmlns:a16="http://schemas.microsoft.com/office/drawing/2014/main" id="{C715E41C-233A-796D-AB85-6ED3BD3C3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741F07-9E46-D11F-300D-2BFE66910462}"/>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121938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1496-185D-4428-39F1-9DC7976709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77C2EC-A92C-3D98-1DB0-1EF6E0E64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8FDB9-BD55-7B6A-71F0-485A98B2A9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E21E5-88D4-4184-F247-66EA76678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9D3A3-535E-B3E2-8ABA-D34717CBBE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804685-36DB-697C-92AC-7313B370A88E}"/>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8" name="Footer Placeholder 7">
            <a:extLst>
              <a:ext uri="{FF2B5EF4-FFF2-40B4-BE49-F238E27FC236}">
                <a16:creationId xmlns:a16="http://schemas.microsoft.com/office/drawing/2014/main" id="{5313978D-FD36-3A5B-7288-61A1B88B8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88BF1A-6528-F986-2975-A44DB32FABF4}"/>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413294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4D32-5F04-2932-0575-5A83B54C5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004B27-8E0E-FC2F-B7A7-7EB0226F7346}"/>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4" name="Footer Placeholder 3">
            <a:extLst>
              <a:ext uri="{FF2B5EF4-FFF2-40B4-BE49-F238E27FC236}">
                <a16:creationId xmlns:a16="http://schemas.microsoft.com/office/drawing/2014/main" id="{0701AB4A-4498-9FCB-D24B-AAA749A89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6C5A-F8EF-421B-80F7-133FE24F1AA6}"/>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55719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1F6E2-F35F-E30F-A33A-D8DF59C206DC}"/>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3" name="Footer Placeholder 2">
            <a:extLst>
              <a:ext uri="{FF2B5EF4-FFF2-40B4-BE49-F238E27FC236}">
                <a16:creationId xmlns:a16="http://schemas.microsoft.com/office/drawing/2014/main" id="{FA078E63-B007-93B8-B6C1-AAFD948762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3D591-D741-7751-529A-858C7C9AEC0E}"/>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108520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71C3A-EC69-30D4-0C89-0711644CE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793940-9BBB-27A7-C884-DD0E6EFFC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1E2DB8-43D2-5274-C8F8-33F1B1F76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2F69B-14FB-5502-0882-8C40E756757E}"/>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6" name="Footer Placeholder 5">
            <a:extLst>
              <a:ext uri="{FF2B5EF4-FFF2-40B4-BE49-F238E27FC236}">
                <a16:creationId xmlns:a16="http://schemas.microsoft.com/office/drawing/2014/main" id="{81FF346C-F615-BF20-B9A7-61E2185BF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2A80B4-E9C3-6A41-FF41-5585DDED29AA}"/>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161250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721C-DEBD-FDB0-C2DF-142CDA568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A74C30-BAA3-35DB-4CAA-86F87AC79F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F07C7-4E44-B8EB-DA41-A989AEC8C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03C84B-1F33-3BEC-FB07-DAA8BBCBAE45}"/>
              </a:ext>
            </a:extLst>
          </p:cNvPr>
          <p:cNvSpPr>
            <a:spLocks noGrp="1"/>
          </p:cNvSpPr>
          <p:nvPr>
            <p:ph type="dt" sz="half" idx="10"/>
          </p:nvPr>
        </p:nvSpPr>
        <p:spPr/>
        <p:txBody>
          <a:bodyPr/>
          <a:lstStyle/>
          <a:p>
            <a:fld id="{60E5CD1C-2337-41C5-BD37-82E5F1ABE1AE}" type="datetimeFigureOut">
              <a:rPr lang="en-US" smtClean="0"/>
              <a:t>3/9/2026</a:t>
            </a:fld>
            <a:endParaRPr lang="en-US"/>
          </a:p>
        </p:txBody>
      </p:sp>
      <p:sp>
        <p:nvSpPr>
          <p:cNvPr id="6" name="Footer Placeholder 5">
            <a:extLst>
              <a:ext uri="{FF2B5EF4-FFF2-40B4-BE49-F238E27FC236}">
                <a16:creationId xmlns:a16="http://schemas.microsoft.com/office/drawing/2014/main" id="{1EAAD784-E144-AC4A-F370-F8C4819CD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55F2B-1C12-9FCD-F0AB-E5CF13D7503E}"/>
              </a:ext>
            </a:extLst>
          </p:cNvPr>
          <p:cNvSpPr>
            <a:spLocks noGrp="1"/>
          </p:cNvSpPr>
          <p:nvPr>
            <p:ph type="sldNum" sz="quarter" idx="12"/>
          </p:nvPr>
        </p:nvSpPr>
        <p:spPr/>
        <p:txBody>
          <a:bodyPr/>
          <a:lstStyle/>
          <a:p>
            <a:fld id="{8B8F0770-09D1-4100-A923-9A0882FA5604}" type="slidenum">
              <a:rPr lang="en-US" smtClean="0"/>
              <a:t>‹#›</a:t>
            </a:fld>
            <a:endParaRPr lang="en-US"/>
          </a:p>
        </p:txBody>
      </p:sp>
    </p:spTree>
    <p:extLst>
      <p:ext uri="{BB962C8B-B14F-4D97-AF65-F5344CB8AC3E}">
        <p14:creationId xmlns:p14="http://schemas.microsoft.com/office/powerpoint/2010/main" val="44521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CD2C6-59A5-5FF6-DC6E-5B89B98F3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355D4-6B8B-668E-0251-27840952B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1CFB9-0ADB-FF28-CF3D-FF5FF6038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5CD1C-2337-41C5-BD37-82E5F1ABE1AE}" type="datetimeFigureOut">
              <a:rPr lang="en-US" smtClean="0"/>
              <a:t>3/9/2026</a:t>
            </a:fld>
            <a:endParaRPr lang="en-US"/>
          </a:p>
        </p:txBody>
      </p:sp>
      <p:sp>
        <p:nvSpPr>
          <p:cNvPr id="5" name="Footer Placeholder 4">
            <a:extLst>
              <a:ext uri="{FF2B5EF4-FFF2-40B4-BE49-F238E27FC236}">
                <a16:creationId xmlns:a16="http://schemas.microsoft.com/office/drawing/2014/main" id="{43B3A9E1-7839-D94A-4EB8-7997B768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4484E2-5628-CFA2-71C7-AC4F6F556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F0770-09D1-4100-A923-9A0882FA5604}" type="slidenum">
              <a:rPr lang="en-US" smtClean="0"/>
              <a:t>‹#›</a:t>
            </a:fld>
            <a:endParaRPr lang="en-US"/>
          </a:p>
        </p:txBody>
      </p:sp>
    </p:spTree>
    <p:extLst>
      <p:ext uri="{BB962C8B-B14F-4D97-AF65-F5344CB8AC3E}">
        <p14:creationId xmlns:p14="http://schemas.microsoft.com/office/powerpoint/2010/main" val="266139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needelegation.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needecon.org/friend.php" TargetMode="External"/><Relationship Id="rId5" Type="http://schemas.openxmlformats.org/officeDocument/2006/relationships/hyperlink" Target="http://www.needelegation.org/testimonials.php" TargetMode="External"/><Relationship Id="rId4" Type="http://schemas.openxmlformats.org/officeDocument/2006/relationships/hyperlink" Target="mailto:info@NEEDEcon.org"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991515"/>
            <a:ext cx="9144000" cy="874970"/>
          </a:xfrm>
        </p:spPr>
        <p:txBody>
          <a:bodyPr anchor="ctr" anchorCtr="0">
            <a:normAutofit/>
          </a:bodyPr>
          <a:lstStyle/>
          <a:p>
            <a:pPr>
              <a:lnSpc>
                <a:spcPct val="100000"/>
              </a:lnSpc>
              <a:spcBef>
                <a:spcPts val="0"/>
              </a:spcBef>
            </a:pPr>
            <a:r>
              <a:rPr lang="en-US" sz="4000" b="1" dirty="0"/>
              <a:t>Trade and Globalization</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1</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3"/>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4"/>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110027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400" dirty="0">
                <a:solidFill>
                  <a:schemeClr val="tx2"/>
                </a:solidFill>
              </a:rPr>
              <a:t>Mina Kim, Ph.D.</a:t>
            </a:r>
          </a:p>
          <a:p>
            <a:pPr>
              <a:lnSpc>
                <a:spcPct val="100000"/>
              </a:lnSpc>
              <a:spcBef>
                <a:spcPts val="0"/>
              </a:spcBef>
            </a:pPr>
            <a:r>
              <a:rPr lang="en-US" sz="3400" dirty="0">
                <a:solidFill>
                  <a:schemeClr val="tx2"/>
                </a:solidFill>
              </a:rPr>
              <a:t>American University OLLI</a:t>
            </a:r>
          </a:p>
          <a:p>
            <a:pPr>
              <a:lnSpc>
                <a:spcPct val="100000"/>
              </a:lnSpc>
              <a:spcBef>
                <a:spcPts val="0"/>
              </a:spcBef>
            </a:pPr>
            <a:r>
              <a:rPr lang="en-US" sz="3400" dirty="0">
                <a:solidFill>
                  <a:schemeClr val="tx2"/>
                </a:solidFill>
              </a:rPr>
              <a:t>March 9, 2026</a:t>
            </a:r>
          </a:p>
        </p:txBody>
      </p:sp>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8C83A9-BDE2-C0F1-191E-D99C0293F687}"/>
              </a:ext>
            </a:extLst>
          </p:cNvPr>
          <p:cNvPicPr>
            <a:picLocks noChangeAspect="1"/>
          </p:cNvPicPr>
          <p:nvPr/>
        </p:nvPicPr>
        <p:blipFill>
          <a:blip r:embed="rId3"/>
          <a:stretch>
            <a:fillRect/>
          </a:stretch>
        </p:blipFill>
        <p:spPr>
          <a:xfrm>
            <a:off x="3853646" y="643466"/>
            <a:ext cx="4484708" cy="5571067"/>
          </a:xfrm>
          <a:prstGeom prst="rect">
            <a:avLst/>
          </a:prstGeom>
        </p:spPr>
      </p:pic>
    </p:spTree>
    <p:extLst>
      <p:ext uri="{BB962C8B-B14F-4D97-AF65-F5344CB8AC3E}">
        <p14:creationId xmlns:p14="http://schemas.microsoft.com/office/powerpoint/2010/main" val="320016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Pi Day is the perfect day to celebrate math, while eating pie.">
            <a:extLst>
              <a:ext uri="{FF2B5EF4-FFF2-40B4-BE49-F238E27FC236}">
                <a16:creationId xmlns:a16="http://schemas.microsoft.com/office/drawing/2014/main" id="{983AF64D-561D-7F31-B576-3A039B63DA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59" b="298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B488930F-D6F6-E2F3-F73C-8B07DD3D3761}"/>
              </a:ext>
            </a:extLst>
          </p:cNvPr>
          <p:cNvSpPr/>
          <p:nvPr/>
        </p:nvSpPr>
        <p:spPr>
          <a:xfrm>
            <a:off x="4241073" y="2908663"/>
            <a:ext cx="644435" cy="10101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60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C6DA-5122-AD4D-8EB1-E33B2B18C410}"/>
              </a:ext>
            </a:extLst>
          </p:cNvPr>
          <p:cNvSpPr>
            <a:spLocks noGrp="1"/>
          </p:cNvSpPr>
          <p:nvPr>
            <p:ph type="title"/>
          </p:nvPr>
        </p:nvSpPr>
        <p:spPr/>
        <p:txBody>
          <a:bodyPr/>
          <a:lstStyle/>
          <a:p>
            <a:r>
              <a:rPr lang="en-US" dirty="0"/>
              <a:t>Why Do Countries Trade?</a:t>
            </a:r>
          </a:p>
        </p:txBody>
      </p:sp>
      <p:sp>
        <p:nvSpPr>
          <p:cNvPr id="3" name="Content Placeholder 2">
            <a:extLst>
              <a:ext uri="{FF2B5EF4-FFF2-40B4-BE49-F238E27FC236}">
                <a16:creationId xmlns:a16="http://schemas.microsoft.com/office/drawing/2014/main" id="{925B81D2-2605-1E46-A27A-A6E16F1E1473}"/>
              </a:ext>
            </a:extLst>
          </p:cNvPr>
          <p:cNvSpPr>
            <a:spLocks noGrp="1"/>
          </p:cNvSpPr>
          <p:nvPr>
            <p:ph idx="1"/>
          </p:nvPr>
        </p:nvSpPr>
        <p:spPr>
          <a:xfrm>
            <a:off x="4626367" y="1808316"/>
            <a:ext cx="2939265" cy="3939156"/>
          </a:xfrm>
        </p:spPr>
        <p:txBody>
          <a:bodyPr/>
          <a:lstStyle/>
          <a:p>
            <a:r>
              <a:rPr lang="en-US" dirty="0"/>
              <a:t>Competition</a:t>
            </a:r>
          </a:p>
          <a:p>
            <a:endParaRPr lang="en-US" dirty="0"/>
          </a:p>
          <a:p>
            <a:r>
              <a:rPr lang="en-US" dirty="0"/>
              <a:t>Varieties</a:t>
            </a:r>
          </a:p>
          <a:p>
            <a:pPr marL="0" indent="0">
              <a:buNone/>
            </a:pPr>
            <a:endParaRPr lang="en-US" dirty="0"/>
          </a:p>
          <a:p>
            <a:r>
              <a:rPr lang="en-US" dirty="0"/>
              <a:t>Efficiency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978BFD5-4880-974F-A34E-27C120E1F418}"/>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29231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9B35-F949-1347-9802-3D04A88277A2}"/>
              </a:ext>
            </a:extLst>
          </p:cNvPr>
          <p:cNvSpPr>
            <a:spLocks noGrp="1"/>
          </p:cNvSpPr>
          <p:nvPr>
            <p:ph type="title"/>
          </p:nvPr>
        </p:nvSpPr>
        <p:spPr/>
        <p:txBody>
          <a:bodyPr/>
          <a:lstStyle/>
          <a:p>
            <a:r>
              <a:rPr lang="en-US" dirty="0"/>
              <a:t>Why Might Efficiency Differ Across Countries?</a:t>
            </a:r>
          </a:p>
        </p:txBody>
      </p:sp>
      <p:sp>
        <p:nvSpPr>
          <p:cNvPr id="3" name="Content Placeholder 2">
            <a:extLst>
              <a:ext uri="{FF2B5EF4-FFF2-40B4-BE49-F238E27FC236}">
                <a16:creationId xmlns:a16="http://schemas.microsoft.com/office/drawing/2014/main" id="{BA0A8D44-8356-DB4E-840E-D3EBC5718A88}"/>
              </a:ext>
            </a:extLst>
          </p:cNvPr>
          <p:cNvSpPr>
            <a:spLocks noGrp="1"/>
          </p:cNvSpPr>
          <p:nvPr>
            <p:ph idx="1"/>
          </p:nvPr>
        </p:nvSpPr>
        <p:spPr>
          <a:xfrm>
            <a:off x="838200" y="1325563"/>
            <a:ext cx="10515600" cy="4351338"/>
          </a:xfrm>
        </p:spPr>
        <p:txBody>
          <a:bodyPr>
            <a:normAutofit fontScale="85000" lnSpcReduction="20000"/>
          </a:bodyPr>
          <a:lstStyle/>
          <a:p>
            <a:r>
              <a:rPr lang="en-US" dirty="0"/>
              <a:t>Labor</a:t>
            </a:r>
          </a:p>
          <a:p>
            <a:pPr lvl="1"/>
            <a:r>
              <a:rPr lang="en-US" dirty="0"/>
              <a:t>Skilled or unskilled</a:t>
            </a:r>
          </a:p>
          <a:p>
            <a:pPr marL="457200" lvl="1" indent="0">
              <a:buNone/>
            </a:pPr>
            <a:endParaRPr lang="en-US" dirty="0"/>
          </a:p>
          <a:p>
            <a:r>
              <a:rPr lang="en-US" dirty="0"/>
              <a:t>Technology</a:t>
            </a:r>
          </a:p>
          <a:p>
            <a:pPr lvl="1"/>
            <a:r>
              <a:rPr lang="en-US" dirty="0"/>
              <a:t>Some countries have firms that produce some goods well</a:t>
            </a:r>
          </a:p>
          <a:p>
            <a:pPr lvl="1"/>
            <a:r>
              <a:rPr lang="en-US" dirty="0"/>
              <a:t>Other countries have firms that produce other goods well</a:t>
            </a:r>
          </a:p>
          <a:p>
            <a:pPr marL="457200" lvl="1" indent="0">
              <a:buNone/>
            </a:pPr>
            <a:endParaRPr lang="en-US" dirty="0"/>
          </a:p>
          <a:p>
            <a:r>
              <a:rPr lang="en-US" dirty="0"/>
              <a:t>Environment</a:t>
            </a:r>
          </a:p>
          <a:p>
            <a:pPr lvl="1"/>
            <a:r>
              <a:rPr lang="en-US" dirty="0"/>
              <a:t>Cold/Warm		Wet/Dry	  	Sunny/Cloudy</a:t>
            </a:r>
          </a:p>
          <a:p>
            <a:pPr marL="457200" lvl="1" indent="0">
              <a:buNone/>
            </a:pPr>
            <a:endParaRPr lang="en-US" dirty="0"/>
          </a:p>
          <a:p>
            <a:r>
              <a:rPr lang="en-US" dirty="0"/>
              <a:t>Land</a:t>
            </a:r>
          </a:p>
          <a:p>
            <a:pPr lvl="1"/>
            <a:r>
              <a:rPr lang="en-US" dirty="0"/>
              <a:t>Rocky, soil, fertile, barren </a:t>
            </a:r>
          </a:p>
          <a:p>
            <a:pPr lvl="1"/>
            <a:r>
              <a:rPr lang="en-US" dirty="0"/>
              <a:t>Tundra, desert, grasslands, forest </a:t>
            </a:r>
          </a:p>
        </p:txBody>
      </p:sp>
      <p:sp>
        <p:nvSpPr>
          <p:cNvPr id="4" name="Slide Number Placeholder 3">
            <a:extLst>
              <a:ext uri="{FF2B5EF4-FFF2-40B4-BE49-F238E27FC236}">
                <a16:creationId xmlns:a16="http://schemas.microsoft.com/office/drawing/2014/main" id="{DC3F780A-AF86-B74B-B5FF-6B9EEAE26BF9}"/>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0387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Comparative Advantage and Specialization</a:t>
            </a:r>
          </a:p>
        </p:txBody>
      </p:sp>
      <p:sp>
        <p:nvSpPr>
          <p:cNvPr id="7" name="Content Placeholder 6"/>
          <p:cNvSpPr>
            <a:spLocks noGrp="1"/>
          </p:cNvSpPr>
          <p:nvPr>
            <p:ph idx="1"/>
          </p:nvPr>
        </p:nvSpPr>
        <p:spPr/>
        <p:txBody>
          <a:bodyPr>
            <a:normAutofit lnSpcReduction="10000"/>
          </a:bodyPr>
          <a:lstStyle/>
          <a:p>
            <a:r>
              <a:rPr lang="en-US" dirty="0"/>
              <a:t>Comparative advantage</a:t>
            </a:r>
          </a:p>
          <a:p>
            <a:pPr lvl="1"/>
            <a:r>
              <a:rPr lang="en-US" dirty="0"/>
              <a:t>Scarce resources: can't produce unlimited amounts of goods</a:t>
            </a:r>
          </a:p>
          <a:p>
            <a:pPr lvl="1"/>
            <a:r>
              <a:rPr lang="en-US" dirty="0"/>
              <a:t>Export goods where production advantage largest (or disadvantage weakest)</a:t>
            </a:r>
          </a:p>
          <a:p>
            <a:r>
              <a:rPr lang="en-US" dirty="0"/>
              <a:t>Non-econ example: Babe Ruth</a:t>
            </a:r>
          </a:p>
          <a:p>
            <a:pPr lvl="1"/>
            <a:r>
              <a:rPr lang="en-US" dirty="0"/>
              <a:t>Top pitcher during 1916-1918. But best hitter of all time!</a:t>
            </a:r>
          </a:p>
          <a:p>
            <a:pPr lvl="2"/>
            <a:r>
              <a:rPr lang="en-US" dirty="0"/>
              <a:t>Scarce resources: training time	</a:t>
            </a:r>
          </a:p>
          <a:p>
            <a:pPr lvl="2"/>
            <a:r>
              <a:rPr lang="en-US" dirty="0"/>
              <a:t>Post 1918, Babe Ruth specialized as hitter</a:t>
            </a:r>
          </a:p>
          <a:p>
            <a:r>
              <a:rPr lang="en-US" dirty="0"/>
              <a:t>Econ example: US-UK trade in 1951</a:t>
            </a:r>
          </a:p>
          <a:p>
            <a:pPr lvl="1"/>
            <a:r>
              <a:rPr lang="en-US" dirty="0"/>
              <a:t>For same output, US used less resources than UK in each of 26 </a:t>
            </a:r>
            <a:r>
              <a:rPr lang="en-US" dirty="0" err="1"/>
              <a:t>manuf</a:t>
            </a:r>
            <a:r>
              <a:rPr lang="en-US" dirty="0"/>
              <a:t> sectors! </a:t>
            </a:r>
          </a:p>
          <a:p>
            <a:pPr lvl="1"/>
            <a:r>
              <a:rPr lang="en-US" dirty="0"/>
              <a:t>But, US net exporter to UK only for sectors where it’s advantage largest</a:t>
            </a:r>
          </a:p>
          <a:p>
            <a:pPr lvl="1"/>
            <a:r>
              <a:rPr lang="en-US" dirty="0"/>
              <a:t>UK net exporter to US for goods where it’s disadvantage weakest</a:t>
            </a:r>
          </a:p>
        </p:txBody>
      </p:sp>
      <p:sp>
        <p:nvSpPr>
          <p:cNvPr id="5" name="Slide Number Placeholder 4"/>
          <p:cNvSpPr>
            <a:spLocks noGrp="1"/>
          </p:cNvSpPr>
          <p:nvPr>
            <p:ph type="sldNum" sz="quarter" idx="12"/>
          </p:nvPr>
        </p:nvSpPr>
        <p:spPr/>
        <p:txBody>
          <a:bodyPr/>
          <a:lstStyle/>
          <a:p>
            <a:fld id="{D9F085D5-EC86-4F6A-B501-C1359CB39116}" type="slidenum">
              <a:rPr lang="en-GB" smtClean="0"/>
              <a:pPr/>
              <a:t>14</a:t>
            </a:fld>
            <a:endParaRPr lang="en-GB" dirty="0"/>
          </a:p>
        </p:txBody>
      </p:sp>
    </p:spTree>
    <p:extLst>
      <p:ext uri="{BB962C8B-B14F-4D97-AF65-F5344CB8AC3E}">
        <p14:creationId xmlns:p14="http://schemas.microsoft.com/office/powerpoint/2010/main" val="354609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Benefits of Specialization</a:t>
            </a:r>
          </a:p>
        </p:txBody>
      </p:sp>
      <p:sp>
        <p:nvSpPr>
          <p:cNvPr id="6" name="Content Placeholder 5"/>
          <p:cNvSpPr>
            <a:spLocks noGrp="1"/>
          </p:cNvSpPr>
          <p:nvPr>
            <p:ph idx="1"/>
          </p:nvPr>
        </p:nvSpPr>
        <p:spPr/>
        <p:txBody>
          <a:bodyPr/>
          <a:lstStyle/>
          <a:p>
            <a:r>
              <a:rPr lang="en-US" dirty="0"/>
              <a:t>For goods where US production advantage weakest…</a:t>
            </a:r>
          </a:p>
          <a:p>
            <a:r>
              <a:rPr lang="en-US" dirty="0"/>
              <a:t>US can consume these goods by either</a:t>
            </a:r>
          </a:p>
          <a:p>
            <a:pPr marL="914400" lvl="1" indent="-457200">
              <a:buFont typeface="+mj-lt"/>
              <a:buAutoNum type="arabicPeriod"/>
            </a:pPr>
            <a:r>
              <a:rPr lang="en-US" dirty="0"/>
              <a:t>Importing them from UK</a:t>
            </a:r>
          </a:p>
          <a:p>
            <a:pPr marL="914400" lvl="1" indent="-457200">
              <a:buFont typeface="+mj-lt"/>
              <a:buAutoNum type="arabicPeriod"/>
            </a:pPr>
            <a:r>
              <a:rPr lang="en-US" dirty="0"/>
              <a:t>Producing them </a:t>
            </a:r>
            <a:r>
              <a:rPr lang="en-US" i="1" dirty="0"/>
              <a:t>and</a:t>
            </a:r>
            <a:r>
              <a:rPr lang="en-US" dirty="0"/>
              <a:t> reducing production of goods exported to UK</a:t>
            </a:r>
          </a:p>
          <a:p>
            <a:r>
              <a:rPr lang="en-US" dirty="0"/>
              <a:t>Key point</a:t>
            </a:r>
          </a:p>
          <a:p>
            <a:pPr lvl="1"/>
            <a:r>
              <a:rPr lang="en-US" dirty="0"/>
              <a:t>US can consume more of these goods by importing them from UK</a:t>
            </a:r>
          </a:p>
          <a:p>
            <a:r>
              <a:rPr lang="en-US" dirty="0"/>
              <a:t>Analogous story true for UK</a:t>
            </a:r>
          </a:p>
          <a:p>
            <a:pPr lvl="1"/>
            <a:r>
              <a:rPr lang="en-US" dirty="0"/>
              <a:t>Trade increases size of economic pie for </a:t>
            </a:r>
            <a:r>
              <a:rPr lang="en-US" i="1" dirty="0"/>
              <a:t>both</a:t>
            </a:r>
            <a:r>
              <a:rPr lang="en-US" dirty="0"/>
              <a:t> countries</a:t>
            </a:r>
          </a:p>
        </p:txBody>
      </p:sp>
      <p:sp>
        <p:nvSpPr>
          <p:cNvPr id="4" name="Slide Number Placeholder 3"/>
          <p:cNvSpPr>
            <a:spLocks noGrp="1"/>
          </p:cNvSpPr>
          <p:nvPr>
            <p:ph type="sldNum" sz="quarter" idx="12"/>
          </p:nvPr>
        </p:nvSpPr>
        <p:spPr/>
        <p:txBody>
          <a:bodyPr/>
          <a:lstStyle/>
          <a:p>
            <a:fld id="{D9F085D5-EC86-4F6A-B501-C1359CB39116}" type="slidenum">
              <a:rPr lang="en-GB" smtClean="0"/>
              <a:pPr/>
              <a:t>15</a:t>
            </a:fld>
            <a:endParaRPr lang="en-GB" dirty="0"/>
          </a:p>
        </p:txBody>
      </p:sp>
    </p:spTree>
    <p:extLst>
      <p:ext uri="{BB962C8B-B14F-4D97-AF65-F5344CB8AC3E}">
        <p14:creationId xmlns:p14="http://schemas.microsoft.com/office/powerpoint/2010/main" val="230236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5071-DB50-48DC-BE16-B62A400037D8}"/>
              </a:ext>
            </a:extLst>
          </p:cNvPr>
          <p:cNvSpPr>
            <a:spLocks noGrp="1"/>
          </p:cNvSpPr>
          <p:nvPr>
            <p:ph type="title"/>
          </p:nvPr>
        </p:nvSpPr>
        <p:spPr/>
        <p:txBody>
          <a:bodyPr/>
          <a:lstStyle/>
          <a:p>
            <a:r>
              <a:rPr lang="en-US" dirty="0"/>
              <a:t>Trade Contributes to Growth</a:t>
            </a:r>
          </a:p>
        </p:txBody>
      </p:sp>
      <p:sp>
        <p:nvSpPr>
          <p:cNvPr id="3" name="Content Placeholder 2">
            <a:extLst>
              <a:ext uri="{FF2B5EF4-FFF2-40B4-BE49-F238E27FC236}">
                <a16:creationId xmlns:a16="http://schemas.microsoft.com/office/drawing/2014/main" id="{5857B7F5-6614-4C52-864E-C75CC6BBD8D0}"/>
              </a:ext>
            </a:extLst>
          </p:cNvPr>
          <p:cNvSpPr>
            <a:spLocks noGrp="1"/>
          </p:cNvSpPr>
          <p:nvPr>
            <p:ph sz="half" idx="1"/>
          </p:nvPr>
        </p:nvSpPr>
        <p:spPr>
          <a:xfrm>
            <a:off x="838200" y="1665980"/>
            <a:ext cx="5574632" cy="4189162"/>
          </a:xfrm>
        </p:spPr>
        <p:txBody>
          <a:bodyPr>
            <a:normAutofit fontScale="92500" lnSpcReduction="20000"/>
          </a:bodyPr>
          <a:lstStyle/>
          <a:p>
            <a:r>
              <a:rPr lang="en-US" b="0" dirty="0">
                <a:solidFill>
                  <a:srgbClr val="2B414D"/>
                </a:solidFill>
              </a:rPr>
              <a:t>EFFICIENCY:</a:t>
            </a:r>
          </a:p>
          <a:p>
            <a:pPr lvl="1"/>
            <a:r>
              <a:rPr lang="en-US" b="0" dirty="0">
                <a:solidFill>
                  <a:srgbClr val="2B414D"/>
                </a:solidFill>
              </a:rPr>
              <a:t>Allocates production across countries efficiently so that countries can specialize in what they are best at producing.</a:t>
            </a:r>
          </a:p>
          <a:p>
            <a:r>
              <a:rPr lang="en-US" b="0" dirty="0">
                <a:solidFill>
                  <a:srgbClr val="2B414D"/>
                </a:solidFill>
              </a:rPr>
              <a:t>Varieties</a:t>
            </a:r>
          </a:p>
          <a:p>
            <a:pPr lvl="1"/>
            <a:r>
              <a:rPr lang="en-US" b="0" dirty="0">
                <a:solidFill>
                  <a:srgbClr val="2B414D"/>
                </a:solidFill>
              </a:rPr>
              <a:t>More choice for consumers.</a:t>
            </a:r>
          </a:p>
          <a:p>
            <a:pPr lvl="1"/>
            <a:r>
              <a:rPr lang="en-US" dirty="0"/>
              <a:t>Better </a:t>
            </a:r>
            <a:r>
              <a:rPr lang="en-US" b="0" dirty="0">
                <a:solidFill>
                  <a:srgbClr val="2B414D"/>
                </a:solidFill>
              </a:rPr>
              <a:t>inputs for our production.</a:t>
            </a:r>
          </a:p>
          <a:p>
            <a:r>
              <a:rPr lang="en-US" b="0" dirty="0">
                <a:solidFill>
                  <a:srgbClr val="2B414D"/>
                </a:solidFill>
              </a:rPr>
              <a:t>Competition</a:t>
            </a:r>
          </a:p>
          <a:p>
            <a:pPr lvl="1"/>
            <a:r>
              <a:rPr lang="en-US" b="0" dirty="0">
                <a:solidFill>
                  <a:srgbClr val="2B414D"/>
                </a:solidFill>
              </a:rPr>
              <a:t>Brings in cheaper goods.</a:t>
            </a:r>
          </a:p>
          <a:p>
            <a:pPr lvl="2"/>
            <a:r>
              <a:rPr lang="en-US" dirty="0"/>
              <a:t>Makes consumers better off.</a:t>
            </a:r>
          </a:p>
          <a:p>
            <a:r>
              <a:rPr lang="en-US" b="0" dirty="0">
                <a:solidFill>
                  <a:srgbClr val="2B414D"/>
                </a:solidFill>
              </a:rPr>
              <a:t>Economies of Scale</a:t>
            </a:r>
          </a:p>
          <a:p>
            <a:pPr lvl="1"/>
            <a:r>
              <a:rPr lang="en-US" dirty="0"/>
              <a:t>Trade makes some industries bigger, more cost efficient.  Lowers prices.</a:t>
            </a:r>
          </a:p>
        </p:txBody>
      </p:sp>
      <p:pic>
        <p:nvPicPr>
          <p:cNvPr id="6" name="Content Placeholder 5">
            <a:extLst>
              <a:ext uri="{FF2B5EF4-FFF2-40B4-BE49-F238E27FC236}">
                <a16:creationId xmlns:a16="http://schemas.microsoft.com/office/drawing/2014/main" id="{268C0FD1-C332-4EB8-B5E6-5F8004A7C5E1}"/>
              </a:ext>
            </a:extLst>
          </p:cNvPr>
          <p:cNvPicPr>
            <a:picLocks noGrp="1" noChangeAspect="1"/>
          </p:cNvPicPr>
          <p:nvPr>
            <p:ph sz="half" idx="2"/>
          </p:nvPr>
        </p:nvPicPr>
        <p:blipFill>
          <a:blip r:embed="rId3"/>
          <a:stretch>
            <a:fillRect/>
          </a:stretch>
        </p:blipFill>
        <p:spPr>
          <a:xfrm>
            <a:off x="12444663" y="2351781"/>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B271CEFA-0D8B-48BF-A254-EC20C2E80E34}"/>
              </a:ext>
            </a:extLst>
          </p:cNvPr>
          <p:cNvPicPr>
            <a:picLocks noChangeAspect="1"/>
          </p:cNvPicPr>
          <p:nvPr/>
        </p:nvPicPr>
        <p:blipFill>
          <a:blip r:embed="rId4"/>
          <a:stretch>
            <a:fillRect/>
          </a:stretch>
        </p:blipFill>
        <p:spPr>
          <a:xfrm>
            <a:off x="6781800" y="2236561"/>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797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Data Say?</a:t>
            </a:r>
            <a:br>
              <a:rPr lang="en-US" dirty="0"/>
            </a:br>
            <a:r>
              <a:rPr lang="en-US" dirty="0"/>
              <a:t>Trade Lowers Prices for Consumers</a:t>
            </a:r>
          </a:p>
        </p:txBody>
      </p:sp>
      <p:sp>
        <p:nvSpPr>
          <p:cNvPr id="3" name="Content Placeholder 2"/>
          <p:cNvSpPr>
            <a:spLocks noGrp="1"/>
          </p:cNvSpPr>
          <p:nvPr>
            <p:ph idx="1"/>
          </p:nvPr>
        </p:nvSpPr>
        <p:spPr/>
        <p:txBody>
          <a:bodyPr/>
          <a:lstStyle/>
          <a:p>
            <a:r>
              <a:rPr lang="en-US" dirty="0"/>
              <a:t>Effect of import surge from China: 2000-2007</a:t>
            </a:r>
          </a:p>
          <a:p>
            <a:pPr lvl="1"/>
            <a:r>
              <a:rPr lang="en-US" dirty="0"/>
              <a:t>Prices would be about 10% higher without this import surge.</a:t>
            </a:r>
          </a:p>
          <a:p>
            <a:pPr lvl="1"/>
            <a:r>
              <a:rPr lang="en-US" dirty="0"/>
              <a:t>Benefits for U.S. consumers of $100,000 per lost manufacturing job.</a:t>
            </a:r>
          </a:p>
          <a:p>
            <a:r>
              <a:rPr lang="en-US" dirty="0"/>
              <a:t>Do rich or poor benefit more from lower import prices?</a:t>
            </a:r>
          </a:p>
          <a:p>
            <a:pPr lvl="1"/>
            <a:r>
              <a:rPr lang="en-US" dirty="0"/>
              <a:t>Evidence is mixed.</a:t>
            </a:r>
          </a:p>
        </p:txBody>
      </p:sp>
      <p:sp>
        <p:nvSpPr>
          <p:cNvPr id="4" name="Slide Number Placeholder 3"/>
          <p:cNvSpPr>
            <a:spLocks noGrp="1"/>
          </p:cNvSpPr>
          <p:nvPr>
            <p:ph type="sldNum" sz="quarter" idx="12"/>
          </p:nvPr>
        </p:nvSpPr>
        <p:spPr/>
        <p:txBody>
          <a:bodyPr/>
          <a:lstStyle/>
          <a:p>
            <a:fld id="{D9F085D5-EC86-4F6A-B501-C1359CB39116}" type="slidenum">
              <a:rPr lang="en-GB" smtClean="0"/>
              <a:pPr/>
              <a:t>17</a:t>
            </a:fld>
            <a:endParaRPr lang="en-GB" dirty="0"/>
          </a:p>
        </p:txBody>
      </p:sp>
    </p:spTree>
    <p:extLst>
      <p:ext uri="{BB962C8B-B14F-4D97-AF65-F5344CB8AC3E}">
        <p14:creationId xmlns:p14="http://schemas.microsoft.com/office/powerpoint/2010/main" val="64824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holding signs&#10;&#10;Description automatically generated">
            <a:extLst>
              <a:ext uri="{FF2B5EF4-FFF2-40B4-BE49-F238E27FC236}">
                <a16:creationId xmlns:a16="http://schemas.microsoft.com/office/drawing/2014/main" id="{86912585-201F-7953-D827-B938F5DC122E}"/>
              </a:ext>
            </a:extLst>
          </p:cNvPr>
          <p:cNvPicPr>
            <a:picLocks noChangeAspect="1"/>
          </p:cNvPicPr>
          <p:nvPr/>
        </p:nvPicPr>
        <p:blipFill rotWithShape="1">
          <a:blip r:embed="rId3"/>
          <a:srcRect l="10253" r="897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solidFill>
            <a:srgbClr val="FFFFFF">
              <a:shade val="85000"/>
            </a:srgbClr>
          </a:solidFill>
        </p:spPr>
      </p:pic>
      <p:grpSp>
        <p:nvGrpSpPr>
          <p:cNvPr id="16" name="Group 6">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8" name="Freeform: Shape 7">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oup 8">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 name="Group 9">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4" name="Freeform: Shape 13">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0">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2" name="Freeform: Shape 11">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2">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0522FCEE-02E8-705D-CF46-5894C8761FDC}"/>
              </a:ext>
            </a:extLst>
          </p:cNvPr>
          <p:cNvSpPr txBox="1"/>
          <p:nvPr/>
        </p:nvSpPr>
        <p:spPr>
          <a:xfrm>
            <a:off x="500071" y="657888"/>
            <a:ext cx="2800478" cy="2862322"/>
          </a:xfrm>
          <a:prstGeom prst="rect">
            <a:avLst/>
          </a:prstGeom>
          <a:noFill/>
        </p:spPr>
        <p:txBody>
          <a:bodyPr wrap="square">
            <a:spAutoFit/>
          </a:bodyPr>
          <a:lstStyle/>
          <a:p>
            <a:r>
              <a:rPr lang="en-US" sz="3600" dirty="0">
                <a:solidFill>
                  <a:schemeClr val="bg1"/>
                </a:solidFill>
              </a:rPr>
              <a:t>Why has the public been turning against trade?</a:t>
            </a:r>
          </a:p>
        </p:txBody>
      </p:sp>
    </p:spTree>
    <p:extLst>
      <p:ext uri="{BB962C8B-B14F-4D97-AF65-F5344CB8AC3E}">
        <p14:creationId xmlns:p14="http://schemas.microsoft.com/office/powerpoint/2010/main" val="1248848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E7D4-A2D9-314C-8CED-5612FF6F2344}"/>
              </a:ext>
            </a:extLst>
          </p:cNvPr>
          <p:cNvSpPr>
            <a:spLocks noGrp="1"/>
          </p:cNvSpPr>
          <p:nvPr>
            <p:ph type="title"/>
          </p:nvPr>
        </p:nvSpPr>
        <p:spPr/>
        <p:txBody>
          <a:bodyPr/>
          <a:lstStyle/>
          <a:p>
            <a:r>
              <a:rPr lang="en-US" dirty="0"/>
              <a:t>Intuition on Distributional Impacts</a:t>
            </a:r>
          </a:p>
        </p:txBody>
      </p:sp>
      <p:sp>
        <p:nvSpPr>
          <p:cNvPr id="3" name="Content Placeholder 2">
            <a:extLst>
              <a:ext uri="{FF2B5EF4-FFF2-40B4-BE49-F238E27FC236}">
                <a16:creationId xmlns:a16="http://schemas.microsoft.com/office/drawing/2014/main" id="{8E11EF22-CD03-FB4D-94C4-5A1447F05127}"/>
              </a:ext>
            </a:extLst>
          </p:cNvPr>
          <p:cNvSpPr>
            <a:spLocks noGrp="1"/>
          </p:cNvSpPr>
          <p:nvPr>
            <p:ph idx="1"/>
          </p:nvPr>
        </p:nvSpPr>
        <p:spPr/>
        <p:txBody>
          <a:bodyPr>
            <a:normAutofit lnSpcReduction="10000"/>
          </a:bodyPr>
          <a:lstStyle/>
          <a:p>
            <a:r>
              <a:rPr lang="en-US" dirty="0"/>
              <a:t>Jobs</a:t>
            </a:r>
          </a:p>
          <a:p>
            <a:pPr lvl="1"/>
            <a:r>
              <a:rPr lang="en-US" dirty="0"/>
              <a:t>U.S. imports more of some goods</a:t>
            </a:r>
          </a:p>
          <a:p>
            <a:pPr lvl="2"/>
            <a:r>
              <a:rPr lang="en-US" dirty="0"/>
              <a:t>Reduces jobs on those industries</a:t>
            </a:r>
          </a:p>
          <a:p>
            <a:pPr lvl="1"/>
            <a:r>
              <a:rPr lang="en-US" dirty="0"/>
              <a:t>U.S. exports more of other goods</a:t>
            </a:r>
          </a:p>
          <a:p>
            <a:pPr lvl="2"/>
            <a:r>
              <a:rPr lang="en-US" dirty="0"/>
              <a:t>Creates jobs in those industries</a:t>
            </a:r>
          </a:p>
          <a:p>
            <a:pPr lvl="1"/>
            <a:r>
              <a:rPr lang="en-US" b="1" i="1" dirty="0"/>
              <a:t>Are there different kinds of workers in these different industries?</a:t>
            </a:r>
          </a:p>
          <a:p>
            <a:pPr lvl="1"/>
            <a:r>
              <a:rPr lang="en-US" b="1" i="1" dirty="0"/>
              <a:t>Creates adjustment costs</a:t>
            </a:r>
          </a:p>
          <a:p>
            <a:r>
              <a:rPr lang="en-US" dirty="0"/>
              <a:t>Prices</a:t>
            </a:r>
          </a:p>
          <a:p>
            <a:pPr lvl="1"/>
            <a:r>
              <a:rPr lang="en-US" dirty="0"/>
              <a:t>LOWERS the price on imported products</a:t>
            </a:r>
          </a:p>
          <a:p>
            <a:pPr lvl="1"/>
            <a:r>
              <a:rPr lang="en-US" dirty="0"/>
              <a:t>RAISES the price on exported products</a:t>
            </a:r>
          </a:p>
          <a:p>
            <a:pPr lvl="1"/>
            <a:r>
              <a:rPr lang="en-US" b="1" i="1" dirty="0"/>
              <a:t>Who buys which products?</a:t>
            </a:r>
          </a:p>
        </p:txBody>
      </p:sp>
      <p:sp>
        <p:nvSpPr>
          <p:cNvPr id="4" name="Slide Number Placeholder 3">
            <a:extLst>
              <a:ext uri="{FF2B5EF4-FFF2-40B4-BE49-F238E27FC236}">
                <a16:creationId xmlns:a16="http://schemas.microsoft.com/office/drawing/2014/main" id="{514439E7-3838-CB48-8EBD-294159ADCD2F}"/>
              </a:ext>
            </a:extLst>
          </p:cNvPr>
          <p:cNvSpPr>
            <a:spLocks noGrp="1"/>
          </p:cNvSpPr>
          <p:nvPr>
            <p:ph type="sldNum" sz="quarter" idx="12"/>
          </p:nvPr>
        </p:nvSpPr>
        <p:spPr/>
        <p:txBody>
          <a:bodyPr/>
          <a:lstStyle/>
          <a:p>
            <a:fld id="{D9F085D5-EC86-4F6A-B501-C1359CB39116}" type="slidenum">
              <a:rPr lang="en-GB" smtClean="0"/>
              <a:pPr/>
              <a:t>19</a:t>
            </a:fld>
            <a:endParaRPr lang="en-GB"/>
          </a:p>
        </p:txBody>
      </p:sp>
    </p:spTree>
    <p:extLst>
      <p:ext uri="{BB962C8B-B14F-4D97-AF65-F5344CB8AC3E}">
        <p14:creationId xmlns:p14="http://schemas.microsoft.com/office/powerpoint/2010/main" val="209146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9042246-3666-9F46-CB7B-F58AE4DB1876}"/>
              </a:ext>
            </a:extLst>
          </p:cNvPr>
          <p:cNvGraphicFramePr>
            <a:graphicFrameLocks noGrp="1"/>
          </p:cNvGraphicFramePr>
          <p:nvPr>
            <p:extLst>
              <p:ext uri="{D42A27DB-BD31-4B8C-83A1-F6EECF244321}">
                <p14:modId xmlns:p14="http://schemas.microsoft.com/office/powerpoint/2010/main" val="4199984755"/>
              </p:ext>
            </p:extLst>
          </p:nvPr>
        </p:nvGraphicFramePr>
        <p:xfrm>
          <a:off x="1766454" y="285750"/>
          <a:ext cx="8659091" cy="58320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7C28B95-2FC3-4849-489B-121B0129F45D}"/>
              </a:ext>
            </a:extLst>
          </p:cNvPr>
          <p:cNvSpPr txBox="1"/>
          <p:nvPr/>
        </p:nvSpPr>
        <p:spPr>
          <a:xfrm>
            <a:off x="1766454" y="6245158"/>
            <a:ext cx="2260555" cy="246221"/>
          </a:xfrm>
          <a:prstGeom prst="rect">
            <a:avLst/>
          </a:prstGeom>
          <a:noFill/>
        </p:spPr>
        <p:txBody>
          <a:bodyPr wrap="none" rtlCol="0">
            <a:spAutoFit/>
          </a:bodyPr>
          <a:lstStyle/>
          <a:p>
            <a:r>
              <a:rPr lang="en-US" sz="1000" dirty="0"/>
              <a:t>Source: </a:t>
            </a:r>
            <a:r>
              <a:rPr lang="en-US" sz="1000" b="0" i="0" dirty="0" err="1">
                <a:effectLst/>
              </a:rPr>
              <a:t>Fouquin</a:t>
            </a:r>
            <a:r>
              <a:rPr lang="en-US" sz="1000" b="0" i="0" dirty="0">
                <a:effectLst/>
              </a:rPr>
              <a:t> and </a:t>
            </a:r>
            <a:r>
              <a:rPr lang="en-US" sz="1000" b="0" i="0" dirty="0" err="1">
                <a:effectLst/>
              </a:rPr>
              <a:t>Hugot</a:t>
            </a:r>
            <a:r>
              <a:rPr lang="en-US" sz="1000" b="0" i="0" dirty="0">
                <a:effectLst/>
              </a:rPr>
              <a:t> (CEPII 2016)</a:t>
            </a:r>
            <a:endParaRPr lang="en-US" sz="1000" dirty="0"/>
          </a:p>
        </p:txBody>
      </p:sp>
    </p:spTree>
    <p:extLst>
      <p:ext uri="{BB962C8B-B14F-4D97-AF65-F5344CB8AC3E}">
        <p14:creationId xmlns:p14="http://schemas.microsoft.com/office/powerpoint/2010/main" val="3883798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coronavirus">
            <a:extLst>
              <a:ext uri="{FF2B5EF4-FFF2-40B4-BE49-F238E27FC236}">
                <a16:creationId xmlns:a16="http://schemas.microsoft.com/office/drawing/2014/main" id="{F0F047A1-647E-F16C-6E8B-16A1BDB75D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4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434141-B6DE-84B7-47BB-F0B1B6B2FE7C}"/>
              </a:ext>
            </a:extLst>
          </p:cNvPr>
          <p:cNvSpPr>
            <a:spLocks noGrp="1"/>
          </p:cNvSpPr>
          <p:nvPr>
            <p:ph type="title"/>
          </p:nvPr>
        </p:nvSpPr>
        <p:spPr>
          <a:xfrm>
            <a:off x="838200" y="557189"/>
            <a:ext cx="10515600" cy="2057043"/>
          </a:xfrm>
        </p:spPr>
        <p:txBody>
          <a:bodyPr vert="horz" lIns="91440" tIns="45720" rIns="91440" bIns="45720" rtlCol="0" anchor="ctr">
            <a:normAutofit/>
          </a:bodyPr>
          <a:lstStyle/>
          <a:p>
            <a:r>
              <a:rPr lang="en-US" sz="5200" kern="1200">
                <a:solidFill>
                  <a:schemeClr val="tx1"/>
                </a:solidFill>
                <a:latin typeface="+mj-lt"/>
                <a:ea typeface="+mj-ea"/>
                <a:cs typeface="+mj-cs"/>
              </a:rPr>
              <a:t>Covid Shortages</a:t>
            </a:r>
          </a:p>
        </p:txBody>
      </p:sp>
      <p:pic>
        <p:nvPicPr>
          <p:cNvPr id="3074" name="Picture 2" descr="Toilet Paper SVG, Bathroom Svg, Toilet ...">
            <a:extLst>
              <a:ext uri="{FF2B5EF4-FFF2-40B4-BE49-F238E27FC236}">
                <a16:creationId xmlns:a16="http://schemas.microsoft.com/office/drawing/2014/main" id="{13EF1C66-6814-75DD-D3AC-D9DF5B9D3D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099" y="3121134"/>
            <a:ext cx="3797536" cy="28444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Right Mask for the Task | Johns ...">
            <a:extLst>
              <a:ext uri="{FF2B5EF4-FFF2-40B4-BE49-F238E27FC236}">
                <a16:creationId xmlns:a16="http://schemas.microsoft.com/office/drawing/2014/main" id="{B4EAE245-BE8B-5A0A-D748-062E55E47A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93386" y="3404117"/>
            <a:ext cx="3797536" cy="22785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y are Semiconductors used in ...">
            <a:extLst>
              <a:ext uri="{FF2B5EF4-FFF2-40B4-BE49-F238E27FC236}">
                <a16:creationId xmlns:a16="http://schemas.microsoft.com/office/drawing/2014/main" id="{E81FD747-FA6D-A553-B017-9B813AE2CC3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92673" y="3442736"/>
            <a:ext cx="3797536" cy="220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28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DA14-15F9-4028-E1C6-212B9A6B7483}"/>
              </a:ext>
            </a:extLst>
          </p:cNvPr>
          <p:cNvSpPr>
            <a:spLocks noGrp="1"/>
          </p:cNvSpPr>
          <p:nvPr>
            <p:ph type="title"/>
          </p:nvPr>
        </p:nvSpPr>
        <p:spPr/>
        <p:txBody>
          <a:bodyPr/>
          <a:lstStyle/>
          <a:p>
            <a:r>
              <a:rPr lang="en-US" dirty="0"/>
              <a:t>Supply Chain Trends and Consequences</a:t>
            </a:r>
          </a:p>
        </p:txBody>
      </p:sp>
      <p:sp>
        <p:nvSpPr>
          <p:cNvPr id="3" name="Content Placeholder 2">
            <a:extLst>
              <a:ext uri="{FF2B5EF4-FFF2-40B4-BE49-F238E27FC236}">
                <a16:creationId xmlns:a16="http://schemas.microsoft.com/office/drawing/2014/main" id="{B65E510D-B8C3-6C03-B383-9C55B12F060B}"/>
              </a:ext>
            </a:extLst>
          </p:cNvPr>
          <p:cNvSpPr>
            <a:spLocks noGrp="1"/>
          </p:cNvSpPr>
          <p:nvPr>
            <p:ph idx="1"/>
          </p:nvPr>
        </p:nvSpPr>
        <p:spPr/>
        <p:txBody>
          <a:bodyPr/>
          <a:lstStyle/>
          <a:p>
            <a:r>
              <a:rPr lang="en-US" dirty="0"/>
              <a:t>The trend towards reducing costs: has resulted in the globalization of supply chains, making supply chains more vulnerable and complex.</a:t>
            </a:r>
          </a:p>
          <a:p>
            <a:r>
              <a:rPr lang="en-US" dirty="0"/>
              <a:t>The trend towards outsourcing non-core business activities: has resulted in loss of control when it is most needed). </a:t>
            </a:r>
          </a:p>
          <a:p>
            <a:r>
              <a:rPr lang="en-US" dirty="0"/>
              <a:t>The trend towards just-in-time and lean practices: has resulted in efficiency rather than effectiveness. </a:t>
            </a:r>
          </a:p>
          <a:p>
            <a:r>
              <a:rPr lang="en-US" dirty="0"/>
              <a:t>The trend towards the consolidation of suppliers: has resulted in the increased potential for supplier failure.</a:t>
            </a:r>
          </a:p>
        </p:txBody>
      </p:sp>
    </p:spTree>
    <p:extLst>
      <p:ext uri="{BB962C8B-B14F-4D97-AF65-F5344CB8AC3E}">
        <p14:creationId xmlns:p14="http://schemas.microsoft.com/office/powerpoint/2010/main" val="352874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06A5D-61D3-50DB-8F28-1FC672D0CD1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Semiconductor Story</a:t>
            </a:r>
          </a:p>
        </p:txBody>
      </p:sp>
      <p:pic>
        <p:nvPicPr>
          <p:cNvPr id="5" name="Content Placeholder 4">
            <a:extLst>
              <a:ext uri="{FF2B5EF4-FFF2-40B4-BE49-F238E27FC236}">
                <a16:creationId xmlns:a16="http://schemas.microsoft.com/office/drawing/2014/main" id="{36407B31-3007-A573-8C73-97210D406F9B}"/>
              </a:ext>
            </a:extLst>
          </p:cNvPr>
          <p:cNvPicPr>
            <a:picLocks noGrp="1" noChangeAspect="1"/>
          </p:cNvPicPr>
          <p:nvPr>
            <p:ph idx="1"/>
          </p:nvPr>
        </p:nvPicPr>
        <p:blipFill>
          <a:blip r:embed="rId3"/>
          <a:stretch>
            <a:fillRect/>
          </a:stretch>
        </p:blipFill>
        <p:spPr>
          <a:xfrm>
            <a:off x="3571045" y="529390"/>
            <a:ext cx="8314292" cy="5799220"/>
          </a:xfrm>
          <a:prstGeom prst="rect">
            <a:avLst/>
          </a:prstGeom>
        </p:spPr>
      </p:pic>
    </p:spTree>
    <p:extLst>
      <p:ext uri="{BB962C8B-B14F-4D97-AF65-F5344CB8AC3E}">
        <p14:creationId xmlns:p14="http://schemas.microsoft.com/office/powerpoint/2010/main" val="2446902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FECC24-FE9D-8458-DEB9-1AB94452C248}"/>
              </a:ext>
            </a:extLst>
          </p:cNvPr>
          <p:cNvPicPr>
            <a:picLocks noChangeAspect="1"/>
          </p:cNvPicPr>
          <p:nvPr/>
        </p:nvPicPr>
        <p:blipFill>
          <a:blip r:embed="rId3"/>
          <a:stretch>
            <a:fillRect/>
          </a:stretch>
        </p:blipFill>
        <p:spPr>
          <a:xfrm>
            <a:off x="1165851" y="643466"/>
            <a:ext cx="9860298" cy="5571067"/>
          </a:xfrm>
          <a:prstGeom prst="rect">
            <a:avLst/>
          </a:prstGeom>
        </p:spPr>
      </p:pic>
    </p:spTree>
    <p:extLst>
      <p:ext uri="{BB962C8B-B14F-4D97-AF65-F5344CB8AC3E}">
        <p14:creationId xmlns:p14="http://schemas.microsoft.com/office/powerpoint/2010/main" val="198535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A7887B-3704-5EC0-F4BF-5FB1D5C10796}"/>
              </a:ext>
            </a:extLst>
          </p:cNvPr>
          <p:cNvPicPr>
            <a:picLocks noChangeAspect="1"/>
          </p:cNvPicPr>
          <p:nvPr/>
        </p:nvPicPr>
        <p:blipFill>
          <a:blip r:embed="rId3"/>
          <a:stretch>
            <a:fillRect/>
          </a:stretch>
        </p:blipFill>
        <p:spPr>
          <a:xfrm>
            <a:off x="1187812" y="1451610"/>
            <a:ext cx="9816376" cy="5041265"/>
          </a:xfrm>
          <a:prstGeom prst="rect">
            <a:avLst/>
          </a:prstGeom>
        </p:spPr>
      </p:pic>
      <p:sp>
        <p:nvSpPr>
          <p:cNvPr id="4" name="Title 3">
            <a:extLst>
              <a:ext uri="{FF2B5EF4-FFF2-40B4-BE49-F238E27FC236}">
                <a16:creationId xmlns:a16="http://schemas.microsoft.com/office/drawing/2014/main" id="{C93ECEA3-D934-7121-1647-E6FE8107CE2A}"/>
              </a:ext>
            </a:extLst>
          </p:cNvPr>
          <p:cNvSpPr>
            <a:spLocks noGrp="1"/>
          </p:cNvSpPr>
          <p:nvPr>
            <p:ph type="title"/>
          </p:nvPr>
        </p:nvSpPr>
        <p:spPr/>
        <p:txBody>
          <a:bodyPr/>
          <a:lstStyle/>
          <a:p>
            <a:r>
              <a:rPr lang="en-US" dirty="0"/>
              <a:t>Critical Minerals</a:t>
            </a:r>
          </a:p>
        </p:txBody>
      </p:sp>
    </p:spTree>
    <p:extLst>
      <p:ext uri="{BB962C8B-B14F-4D97-AF65-F5344CB8AC3E}">
        <p14:creationId xmlns:p14="http://schemas.microsoft.com/office/powerpoint/2010/main" val="2591622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F000D-DFFC-1014-4E88-59C4B8F9D137}"/>
              </a:ext>
            </a:extLst>
          </p:cNvPr>
          <p:cNvPicPr>
            <a:picLocks noChangeAspect="1"/>
          </p:cNvPicPr>
          <p:nvPr/>
        </p:nvPicPr>
        <p:blipFill>
          <a:blip r:embed="rId3"/>
          <a:stretch>
            <a:fillRect/>
          </a:stretch>
        </p:blipFill>
        <p:spPr>
          <a:xfrm>
            <a:off x="536098" y="503244"/>
            <a:ext cx="10765475" cy="6082492"/>
          </a:xfrm>
          <a:prstGeom prst="rect">
            <a:avLst/>
          </a:prstGeom>
        </p:spPr>
      </p:pic>
    </p:spTree>
    <p:extLst>
      <p:ext uri="{BB962C8B-B14F-4D97-AF65-F5344CB8AC3E}">
        <p14:creationId xmlns:p14="http://schemas.microsoft.com/office/powerpoint/2010/main" val="268831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4BC4-DCBC-AE52-9117-9911116097AD}"/>
              </a:ext>
            </a:extLst>
          </p:cNvPr>
          <p:cNvSpPr>
            <a:spLocks noGrp="1"/>
          </p:cNvSpPr>
          <p:nvPr>
            <p:ph type="title"/>
          </p:nvPr>
        </p:nvSpPr>
        <p:spPr/>
        <p:txBody>
          <a:bodyPr/>
          <a:lstStyle/>
          <a:p>
            <a:r>
              <a:rPr lang="en-US" dirty="0"/>
              <a:t>PRC Measures to Develop Midstream and Downstream </a:t>
            </a:r>
          </a:p>
        </p:txBody>
      </p:sp>
      <p:sp>
        <p:nvSpPr>
          <p:cNvPr id="3" name="Content Placeholder 2">
            <a:extLst>
              <a:ext uri="{FF2B5EF4-FFF2-40B4-BE49-F238E27FC236}">
                <a16:creationId xmlns:a16="http://schemas.microsoft.com/office/drawing/2014/main" id="{59CDFE62-2144-157B-0183-212F7E59B655}"/>
              </a:ext>
            </a:extLst>
          </p:cNvPr>
          <p:cNvSpPr>
            <a:spLocks noGrp="1"/>
          </p:cNvSpPr>
          <p:nvPr>
            <p:ph idx="1"/>
          </p:nvPr>
        </p:nvSpPr>
        <p:spPr/>
        <p:txBody>
          <a:bodyPr>
            <a:normAutofit fontScale="62500" lnSpcReduction="20000"/>
          </a:bodyPr>
          <a:lstStyle/>
          <a:p>
            <a:r>
              <a:rPr lang="en-US" dirty="0"/>
              <a:t>The 7th National Five-Year Plan for Rare Earth Industry (1986–1990) </a:t>
            </a:r>
          </a:p>
          <a:p>
            <a:r>
              <a:rPr lang="en-US" dirty="0"/>
              <a:t>Investment policies </a:t>
            </a:r>
          </a:p>
          <a:p>
            <a:r>
              <a:rPr lang="en-US" dirty="0"/>
              <a:t>State-sponsored R&amp;D investment </a:t>
            </a:r>
          </a:p>
          <a:p>
            <a:r>
              <a:rPr lang="en-US" dirty="0"/>
              <a:t>Export tax &amp; value-added tax </a:t>
            </a:r>
          </a:p>
          <a:p>
            <a:r>
              <a:rPr lang="en-US" dirty="0"/>
              <a:t>Export quotas (1999-2014) &amp; production quotas (2006-present) </a:t>
            </a:r>
          </a:p>
          <a:p>
            <a:r>
              <a:rPr lang="en-US" dirty="0"/>
              <a:t>“Made in China 2025” industrial initiative (2015) </a:t>
            </a:r>
          </a:p>
          <a:p>
            <a:r>
              <a:rPr lang="en-US" dirty="0"/>
              <a:t>China’s production of rare-earth end-use products grew by about 70%, 2005-2015. </a:t>
            </a:r>
          </a:p>
          <a:p>
            <a:r>
              <a:rPr lang="en-US" dirty="0"/>
              <a:t>Chinese rare earth consumption growth: 7.5% p.a. (2004-2014) </a:t>
            </a:r>
          </a:p>
          <a:p>
            <a:r>
              <a:rPr lang="en-US" dirty="0"/>
              <a:t>By 2015, domestic consumption accounted for over 80 percent of the domestic production of rare earths. </a:t>
            </a:r>
          </a:p>
          <a:p>
            <a:r>
              <a:rPr lang="en-US" dirty="0"/>
              <a:t>National Mineral Resource Plan for 2016–2020 </a:t>
            </a:r>
          </a:p>
          <a:p>
            <a:r>
              <a:rPr lang="en-US" dirty="0"/>
              <a:t>Export control law (Oct 2020) </a:t>
            </a:r>
          </a:p>
          <a:p>
            <a:r>
              <a:rPr lang="en-US" dirty="0"/>
              <a:t>Legislation to “reinforce the protection of its rare earth resources” and “strengthen full industrial chain regulation” (Jan. 2021)</a:t>
            </a:r>
          </a:p>
        </p:txBody>
      </p:sp>
    </p:spTree>
    <p:extLst>
      <p:ext uri="{BB962C8B-B14F-4D97-AF65-F5344CB8AC3E}">
        <p14:creationId xmlns:p14="http://schemas.microsoft.com/office/powerpoint/2010/main" val="423754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0BF9-CD1F-80D9-46F8-B82DD2857DB4}"/>
              </a:ext>
            </a:extLst>
          </p:cNvPr>
          <p:cNvSpPr>
            <a:spLocks noGrp="1"/>
          </p:cNvSpPr>
          <p:nvPr>
            <p:ph type="title"/>
          </p:nvPr>
        </p:nvSpPr>
        <p:spPr/>
        <p:txBody>
          <a:bodyPr>
            <a:normAutofit/>
          </a:bodyPr>
          <a:lstStyle/>
          <a:p>
            <a:r>
              <a:rPr lang="en-US" b="1" dirty="0"/>
              <a:t>The Consequences of Chinese Domination of the Minerals Market</a:t>
            </a:r>
            <a:endParaRPr lang="en-US" dirty="0"/>
          </a:p>
        </p:txBody>
      </p:sp>
      <p:sp>
        <p:nvSpPr>
          <p:cNvPr id="5" name="Content Placeholder 4">
            <a:extLst>
              <a:ext uri="{FF2B5EF4-FFF2-40B4-BE49-F238E27FC236}">
                <a16:creationId xmlns:a16="http://schemas.microsoft.com/office/drawing/2014/main" id="{D0B3D5F7-DDD3-DA66-EA7A-D2DEAC5247C9}"/>
              </a:ext>
            </a:extLst>
          </p:cNvPr>
          <p:cNvSpPr>
            <a:spLocks noGrp="1"/>
          </p:cNvSpPr>
          <p:nvPr>
            <p:ph idx="1"/>
          </p:nvPr>
        </p:nvSpPr>
        <p:spPr/>
        <p:txBody>
          <a:bodyPr/>
          <a:lstStyle/>
          <a:p>
            <a:r>
              <a:rPr lang="en-US" dirty="0"/>
              <a:t>Sept 2020 – China restricted REE exports to Japan</a:t>
            </a:r>
          </a:p>
          <a:p>
            <a:r>
              <a:rPr lang="en-US" dirty="0"/>
              <a:t>August 2023 – Export bans on gallium and germanium products.</a:t>
            </a:r>
          </a:p>
          <a:p>
            <a:r>
              <a:rPr lang="en-US" dirty="0"/>
              <a:t>Oct 2025 - Foreign firms required to obtain Chinese government approval to export magnets that contain even trace amounts of Chinese-origin rare earth materials</a:t>
            </a:r>
          </a:p>
          <a:p>
            <a:r>
              <a:rPr lang="en-US" dirty="0"/>
              <a:t>Jan 2026 – China targeted Japan with export restrictions on dual-use technologies</a:t>
            </a:r>
          </a:p>
        </p:txBody>
      </p:sp>
    </p:spTree>
    <p:extLst>
      <p:ext uri="{BB962C8B-B14F-4D97-AF65-F5344CB8AC3E}">
        <p14:creationId xmlns:p14="http://schemas.microsoft.com/office/powerpoint/2010/main" val="1506332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99F1B-B562-C23E-EA43-C4CF85133093}"/>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Export Controls</a:t>
            </a:r>
          </a:p>
        </p:txBody>
      </p:sp>
      <p:pic>
        <p:nvPicPr>
          <p:cNvPr id="5" name="Picture 4">
            <a:extLst>
              <a:ext uri="{FF2B5EF4-FFF2-40B4-BE49-F238E27FC236}">
                <a16:creationId xmlns:a16="http://schemas.microsoft.com/office/drawing/2014/main" id="{FCCEBDAD-E852-4906-F9DC-CA6FDEE036D1}"/>
              </a:ext>
            </a:extLst>
          </p:cNvPr>
          <p:cNvPicPr>
            <a:picLocks noChangeAspect="1"/>
          </p:cNvPicPr>
          <p:nvPr/>
        </p:nvPicPr>
        <p:blipFill>
          <a:blip r:embed="rId3"/>
          <a:stretch>
            <a:fillRect/>
          </a:stretch>
        </p:blipFill>
        <p:spPr>
          <a:xfrm>
            <a:off x="5181536" y="492573"/>
            <a:ext cx="6498117" cy="5880796"/>
          </a:xfrm>
          <a:prstGeom prst="rect">
            <a:avLst/>
          </a:prstGeom>
        </p:spPr>
      </p:pic>
    </p:spTree>
    <p:extLst>
      <p:ext uri="{BB962C8B-B14F-4D97-AF65-F5344CB8AC3E}">
        <p14:creationId xmlns:p14="http://schemas.microsoft.com/office/powerpoint/2010/main" val="98406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9042246-3666-9F46-CB7B-F58AE4DB1876}"/>
              </a:ext>
            </a:extLst>
          </p:cNvPr>
          <p:cNvGraphicFramePr>
            <a:graphicFrameLocks noGrp="1"/>
          </p:cNvGraphicFramePr>
          <p:nvPr/>
        </p:nvGraphicFramePr>
        <p:xfrm>
          <a:off x="1766454" y="285750"/>
          <a:ext cx="8659091" cy="58320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7C28B95-2FC3-4849-489B-121B0129F45D}"/>
              </a:ext>
            </a:extLst>
          </p:cNvPr>
          <p:cNvSpPr txBox="1"/>
          <p:nvPr/>
        </p:nvSpPr>
        <p:spPr>
          <a:xfrm>
            <a:off x="1766454" y="6245158"/>
            <a:ext cx="2260555" cy="246221"/>
          </a:xfrm>
          <a:prstGeom prst="rect">
            <a:avLst/>
          </a:prstGeom>
          <a:noFill/>
        </p:spPr>
        <p:txBody>
          <a:bodyPr wrap="none" rtlCol="0">
            <a:spAutoFit/>
          </a:bodyPr>
          <a:lstStyle/>
          <a:p>
            <a:r>
              <a:rPr lang="en-US" sz="1000" dirty="0"/>
              <a:t>Source: </a:t>
            </a:r>
            <a:r>
              <a:rPr lang="en-US" sz="1000" b="0" i="0" dirty="0" err="1">
                <a:effectLst/>
              </a:rPr>
              <a:t>Fouquin</a:t>
            </a:r>
            <a:r>
              <a:rPr lang="en-US" sz="1000" b="0" i="0" dirty="0">
                <a:effectLst/>
              </a:rPr>
              <a:t> and </a:t>
            </a:r>
            <a:r>
              <a:rPr lang="en-US" sz="1000" b="0" i="0" dirty="0" err="1">
                <a:effectLst/>
              </a:rPr>
              <a:t>Hugot</a:t>
            </a:r>
            <a:r>
              <a:rPr lang="en-US" sz="1000" b="0" i="0" dirty="0">
                <a:effectLst/>
              </a:rPr>
              <a:t> (CEPII 2016)</a:t>
            </a:r>
            <a:endParaRPr lang="en-US" sz="1000" dirty="0"/>
          </a:p>
        </p:txBody>
      </p:sp>
      <p:cxnSp>
        <p:nvCxnSpPr>
          <p:cNvPr id="5" name="Straight Connector 4">
            <a:extLst>
              <a:ext uri="{FF2B5EF4-FFF2-40B4-BE49-F238E27FC236}">
                <a16:creationId xmlns:a16="http://schemas.microsoft.com/office/drawing/2014/main" id="{1408805E-1FD7-6576-F415-CBA8065588D2}"/>
              </a:ext>
            </a:extLst>
          </p:cNvPr>
          <p:cNvCxnSpPr/>
          <p:nvPr/>
        </p:nvCxnSpPr>
        <p:spPr>
          <a:xfrm flipV="1">
            <a:off x="9873575" y="836579"/>
            <a:ext cx="0" cy="48832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2C4DC-D3DD-4B26-B150-0274B1DCAE68}"/>
              </a:ext>
            </a:extLst>
          </p:cNvPr>
          <p:cNvSpPr txBox="1"/>
          <p:nvPr/>
        </p:nvSpPr>
        <p:spPr>
          <a:xfrm>
            <a:off x="3061327" y="984068"/>
            <a:ext cx="1931363" cy="523220"/>
          </a:xfrm>
          <a:prstGeom prst="rect">
            <a:avLst/>
          </a:prstGeom>
          <a:noFill/>
        </p:spPr>
        <p:txBody>
          <a:bodyPr wrap="none" rtlCol="0">
            <a:spAutoFit/>
          </a:bodyPr>
          <a:lstStyle/>
          <a:p>
            <a:pPr algn="ctr"/>
            <a:r>
              <a:rPr lang="en-US" sz="1400" dirty="0"/>
              <a:t>First wave</a:t>
            </a:r>
          </a:p>
          <a:p>
            <a:pPr algn="ctr"/>
            <a:r>
              <a:rPr lang="en-US" sz="1400" dirty="0"/>
              <a:t>Comparative Advantage</a:t>
            </a:r>
          </a:p>
        </p:txBody>
      </p:sp>
    </p:spTree>
    <p:extLst>
      <p:ext uri="{BB962C8B-B14F-4D97-AF65-F5344CB8AC3E}">
        <p14:creationId xmlns:p14="http://schemas.microsoft.com/office/powerpoint/2010/main" val="653024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E59667-2371-5118-A50B-AEF571F24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0"/>
            <a:ext cx="8877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504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AE79E-707A-1736-2658-3917DC017AB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Legal Authority to support tariffs imposed by the President</a:t>
            </a:r>
          </a:p>
        </p:txBody>
      </p:sp>
      <p:pic>
        <p:nvPicPr>
          <p:cNvPr id="1026" name="Picture 2">
            <a:extLst>
              <a:ext uri="{FF2B5EF4-FFF2-40B4-BE49-F238E27FC236}">
                <a16:creationId xmlns:a16="http://schemas.microsoft.com/office/drawing/2014/main" id="{054EABE1-EC67-1399-E49B-343838C69A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 b="2235"/>
          <a:stretch>
            <a:fillRect/>
          </a:stretch>
        </p:blipFill>
        <p:spPr bwMode="auto">
          <a:xfrm>
            <a:off x="5245768" y="144362"/>
            <a:ext cx="5917531" cy="664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361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lexander Hamilton | Disney Wiki | Fandom">
            <a:extLst>
              <a:ext uri="{FF2B5EF4-FFF2-40B4-BE49-F238E27FC236}">
                <a16:creationId xmlns:a16="http://schemas.microsoft.com/office/drawing/2014/main" id="{7B41A0EB-5A44-5227-04BF-6417C16EE0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3630"/>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2A61161-5D94-A1F9-09C9-B777FBFF57E9}"/>
              </a:ext>
            </a:extLst>
          </p:cNvPr>
          <p:cNvSpPr>
            <a:spLocks noGrp="1"/>
          </p:cNvSpPr>
          <p:nvPr>
            <p:ph type="title"/>
          </p:nvPr>
        </p:nvSpPr>
        <p:spPr>
          <a:xfrm>
            <a:off x="661916" y="2852381"/>
            <a:ext cx="3161940" cy="2640247"/>
          </a:xfrm>
        </p:spPr>
        <p:txBody>
          <a:bodyPr vert="horz" lIns="91440" tIns="45720" rIns="91440" bIns="45720" rtlCol="0" anchor="b">
            <a:normAutofit/>
          </a:bodyPr>
          <a:lstStyle/>
          <a:p>
            <a:r>
              <a:rPr lang="en-US" sz="3600" dirty="0">
                <a:solidFill>
                  <a:schemeClr val="tx1">
                    <a:lumMod val="85000"/>
                    <a:lumOff val="15000"/>
                  </a:schemeClr>
                </a:solidFill>
              </a:rPr>
              <a:t>What is industrial policy?</a:t>
            </a:r>
          </a:p>
        </p:txBody>
      </p:sp>
    </p:spTree>
    <p:extLst>
      <p:ext uri="{BB962C8B-B14F-4D97-AF65-F5344CB8AC3E}">
        <p14:creationId xmlns:p14="http://schemas.microsoft.com/office/powerpoint/2010/main" val="3865814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ket Failure: What It Is in Economics, Common Types, and ...">
            <a:extLst>
              <a:ext uri="{FF2B5EF4-FFF2-40B4-BE49-F238E27FC236}">
                <a16:creationId xmlns:a16="http://schemas.microsoft.com/office/drawing/2014/main" id="{38B25708-3C67-AABD-0A7D-E2B9E6FC1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433" y="511955"/>
            <a:ext cx="8751133" cy="583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335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ublic-good">
            <a:extLst>
              <a:ext uri="{FF2B5EF4-FFF2-40B4-BE49-F238E27FC236}">
                <a16:creationId xmlns:a16="http://schemas.microsoft.com/office/drawing/2014/main" id="{0A62CFFF-FF17-BB68-E40F-B467366FC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1452563"/>
            <a:ext cx="8391525"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695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gative Externalities - Overview, Types, and Remedies">
            <a:extLst>
              <a:ext uri="{FF2B5EF4-FFF2-40B4-BE49-F238E27FC236}">
                <a16:creationId xmlns:a16="http://schemas.microsoft.com/office/drawing/2014/main" id="{45368FF4-5CA2-C6F9-DCE7-8E4D23021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614363"/>
            <a:ext cx="10001250" cy="5629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CA62BE-A092-33CC-244E-E42818C99896}"/>
              </a:ext>
            </a:extLst>
          </p:cNvPr>
          <p:cNvSpPr>
            <a:spLocks noGrp="1"/>
          </p:cNvSpPr>
          <p:nvPr>
            <p:ph type="title"/>
          </p:nvPr>
        </p:nvSpPr>
        <p:spPr/>
        <p:txBody>
          <a:bodyPr/>
          <a:lstStyle/>
          <a:p>
            <a:r>
              <a:rPr lang="en-US" dirty="0"/>
              <a:t>Externalities</a:t>
            </a:r>
          </a:p>
        </p:txBody>
      </p:sp>
    </p:spTree>
    <p:extLst>
      <p:ext uri="{BB962C8B-B14F-4D97-AF65-F5344CB8AC3E}">
        <p14:creationId xmlns:p14="http://schemas.microsoft.com/office/powerpoint/2010/main" val="3085572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F684140-4984-5F71-6A0E-A0B813FEB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404813"/>
            <a:ext cx="7962900" cy="604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65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words&#10;&#10;Description automatically generated">
            <a:extLst>
              <a:ext uri="{FF2B5EF4-FFF2-40B4-BE49-F238E27FC236}">
                <a16:creationId xmlns:a16="http://schemas.microsoft.com/office/drawing/2014/main" id="{D44F44F8-76F2-4DCC-044E-812F145F1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 y="984250"/>
            <a:ext cx="12077700" cy="4889500"/>
          </a:xfrm>
          <a:prstGeom prst="rect">
            <a:avLst/>
          </a:prstGeom>
        </p:spPr>
      </p:pic>
    </p:spTree>
    <p:extLst>
      <p:ext uri="{BB962C8B-B14F-4D97-AF65-F5344CB8AC3E}">
        <p14:creationId xmlns:p14="http://schemas.microsoft.com/office/powerpoint/2010/main" val="2936715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73BB6-C324-8D15-836E-C06C8BA70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CD016-8D0A-BE66-2253-09B806E632EA}"/>
              </a:ext>
            </a:extLst>
          </p:cNvPr>
          <p:cNvSpPr>
            <a:spLocks noGrp="1"/>
          </p:cNvSpPr>
          <p:nvPr>
            <p:ph type="title"/>
          </p:nvPr>
        </p:nvSpPr>
        <p:spPr/>
        <p:txBody>
          <a:bodyPr/>
          <a:lstStyle/>
          <a:p>
            <a:r>
              <a:rPr lang="en-US" dirty="0"/>
              <a:t> Thank you!</a:t>
            </a:r>
          </a:p>
        </p:txBody>
      </p:sp>
      <p:sp>
        <p:nvSpPr>
          <p:cNvPr id="3" name="Content Placeholder 2">
            <a:extLst>
              <a:ext uri="{FF2B5EF4-FFF2-40B4-BE49-F238E27FC236}">
                <a16:creationId xmlns:a16="http://schemas.microsoft.com/office/drawing/2014/main" id="{9FD48E54-245E-ADD2-F69B-5D124C917BF6}"/>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3"/>
              </a:rPr>
              <a:t>www.NEEDEcon.org</a:t>
            </a:r>
            <a:endParaRPr lang="en-US" dirty="0"/>
          </a:p>
          <a:p>
            <a:pPr marL="0" indent="0" algn="ctr">
              <a:buNone/>
            </a:pPr>
            <a:r>
              <a:rPr lang="en-US" dirty="0"/>
              <a:t>Mina Kim</a:t>
            </a:r>
          </a:p>
          <a:p>
            <a:pPr marL="0" indent="0" algn="ctr">
              <a:buNone/>
            </a:pPr>
            <a:r>
              <a:rPr lang="en-US" b="0" i="0" dirty="0">
                <a:solidFill>
                  <a:srgbClr val="0B57D0"/>
                </a:solidFill>
                <a:effectLst/>
                <a:latin typeface="Google Sans Text"/>
              </a:rPr>
              <a:t>minakim@</a:t>
            </a:r>
            <a:r>
              <a:rPr lang="en-US" b="0" dirty="0">
                <a:solidFill>
                  <a:srgbClr val="0B57D0"/>
                </a:solidFill>
                <a:latin typeface="Google Sans Text"/>
              </a:rPr>
              <a:t>mkecon</a:t>
            </a:r>
            <a:r>
              <a:rPr lang="en-US" b="0" i="0" dirty="0">
                <a:solidFill>
                  <a:srgbClr val="0B57D0"/>
                </a:solidFill>
                <a:effectLst/>
                <a:latin typeface="Google Sans Text"/>
              </a:rPr>
              <a:t>.com</a:t>
            </a:r>
            <a:br>
              <a:rPr lang="en-US" b="0" i="0" dirty="0">
                <a:solidFill>
                  <a:srgbClr val="0B57D0"/>
                </a:solidFill>
                <a:effectLst/>
                <a:latin typeface="Google Sans Text"/>
              </a:rPr>
            </a:br>
            <a:endParaRPr lang="en-US" dirty="0"/>
          </a:p>
          <a:p>
            <a:pPr marL="0" indent="0" algn="ctr">
              <a:buNone/>
            </a:pPr>
            <a:r>
              <a:rPr lang="en-US" dirty="0"/>
              <a:t>Contact NEED: </a:t>
            </a:r>
            <a:r>
              <a:rPr lang="en-US" dirty="0">
                <a:hlinkClick r:id="rId4"/>
              </a:rPr>
              <a:t>info@NEEDEcon.org</a:t>
            </a:r>
            <a:endParaRPr lang="en-US" dirty="0"/>
          </a:p>
          <a:p>
            <a:pPr marL="0" indent="0" algn="ctr">
              <a:buNone/>
            </a:pPr>
            <a:endParaRPr lang="en-US" dirty="0"/>
          </a:p>
          <a:p>
            <a:pPr marL="0" indent="0" algn="ctr">
              <a:buNone/>
            </a:pPr>
            <a:r>
              <a:rPr lang="en-US" dirty="0"/>
              <a:t>Submit a testimonial:  </a:t>
            </a:r>
            <a:r>
              <a:rPr lang="en-US" u="sng" dirty="0">
                <a:hlinkClick r:id="rId5"/>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a:hlinkClick r:id="rId6"/>
              </a:rPr>
              <a:t>www.NEEDEcon.org/friend.php</a:t>
            </a:r>
            <a:endParaRPr lang="en-US" dirty="0"/>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98FEF1D1-C26A-3056-A5D1-B96E7ACD3FC6}"/>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77491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9042246-3666-9F46-CB7B-F58AE4DB1876}"/>
              </a:ext>
            </a:extLst>
          </p:cNvPr>
          <p:cNvGraphicFramePr>
            <a:graphicFrameLocks noGrp="1"/>
          </p:cNvGraphicFramePr>
          <p:nvPr/>
        </p:nvGraphicFramePr>
        <p:xfrm>
          <a:off x="1766454" y="285750"/>
          <a:ext cx="8659091" cy="58320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7C28B95-2FC3-4849-489B-121B0129F45D}"/>
              </a:ext>
            </a:extLst>
          </p:cNvPr>
          <p:cNvSpPr txBox="1"/>
          <p:nvPr/>
        </p:nvSpPr>
        <p:spPr>
          <a:xfrm>
            <a:off x="1766454" y="6245158"/>
            <a:ext cx="2260555" cy="246221"/>
          </a:xfrm>
          <a:prstGeom prst="rect">
            <a:avLst/>
          </a:prstGeom>
          <a:noFill/>
        </p:spPr>
        <p:txBody>
          <a:bodyPr wrap="none" rtlCol="0">
            <a:spAutoFit/>
          </a:bodyPr>
          <a:lstStyle/>
          <a:p>
            <a:r>
              <a:rPr lang="en-US" sz="1000" dirty="0"/>
              <a:t>Source: </a:t>
            </a:r>
            <a:r>
              <a:rPr lang="en-US" sz="1000" b="0" i="0" dirty="0" err="1">
                <a:effectLst/>
              </a:rPr>
              <a:t>Fouquin</a:t>
            </a:r>
            <a:r>
              <a:rPr lang="en-US" sz="1000" b="0" i="0" dirty="0">
                <a:effectLst/>
              </a:rPr>
              <a:t> and </a:t>
            </a:r>
            <a:r>
              <a:rPr lang="en-US" sz="1000" b="0" i="0" dirty="0" err="1">
                <a:effectLst/>
              </a:rPr>
              <a:t>Hugot</a:t>
            </a:r>
            <a:r>
              <a:rPr lang="en-US" sz="1000" b="0" i="0" dirty="0">
                <a:effectLst/>
              </a:rPr>
              <a:t> (CEPII 2016)</a:t>
            </a:r>
            <a:endParaRPr lang="en-US" sz="1000" dirty="0"/>
          </a:p>
        </p:txBody>
      </p:sp>
      <p:cxnSp>
        <p:nvCxnSpPr>
          <p:cNvPr id="5" name="Straight Connector 4">
            <a:extLst>
              <a:ext uri="{FF2B5EF4-FFF2-40B4-BE49-F238E27FC236}">
                <a16:creationId xmlns:a16="http://schemas.microsoft.com/office/drawing/2014/main" id="{1408805E-1FD7-6576-F415-CBA8065588D2}"/>
              </a:ext>
            </a:extLst>
          </p:cNvPr>
          <p:cNvCxnSpPr/>
          <p:nvPr/>
        </p:nvCxnSpPr>
        <p:spPr>
          <a:xfrm flipV="1">
            <a:off x="9873575" y="836579"/>
            <a:ext cx="0" cy="48832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2C4DC-D3DD-4B26-B150-0274B1DCAE68}"/>
              </a:ext>
            </a:extLst>
          </p:cNvPr>
          <p:cNvSpPr txBox="1"/>
          <p:nvPr/>
        </p:nvSpPr>
        <p:spPr>
          <a:xfrm>
            <a:off x="5889355" y="984068"/>
            <a:ext cx="1363851" cy="523220"/>
          </a:xfrm>
          <a:prstGeom prst="rect">
            <a:avLst/>
          </a:prstGeom>
          <a:noFill/>
        </p:spPr>
        <p:txBody>
          <a:bodyPr wrap="square" rtlCol="0">
            <a:spAutoFit/>
          </a:bodyPr>
          <a:lstStyle/>
          <a:p>
            <a:pPr algn="ctr"/>
            <a:r>
              <a:rPr lang="en-US" sz="1400" dirty="0"/>
              <a:t>De-Globalization</a:t>
            </a:r>
          </a:p>
        </p:txBody>
      </p:sp>
    </p:spTree>
    <p:extLst>
      <p:ext uri="{BB962C8B-B14F-4D97-AF65-F5344CB8AC3E}">
        <p14:creationId xmlns:p14="http://schemas.microsoft.com/office/powerpoint/2010/main" val="352975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9042246-3666-9F46-CB7B-F58AE4DB1876}"/>
              </a:ext>
            </a:extLst>
          </p:cNvPr>
          <p:cNvGraphicFramePr>
            <a:graphicFrameLocks noGrp="1"/>
          </p:cNvGraphicFramePr>
          <p:nvPr/>
        </p:nvGraphicFramePr>
        <p:xfrm>
          <a:off x="1766454" y="285750"/>
          <a:ext cx="8659091" cy="58320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7C28B95-2FC3-4849-489B-121B0129F45D}"/>
              </a:ext>
            </a:extLst>
          </p:cNvPr>
          <p:cNvSpPr txBox="1"/>
          <p:nvPr/>
        </p:nvSpPr>
        <p:spPr>
          <a:xfrm>
            <a:off x="1766454" y="6245158"/>
            <a:ext cx="2260555" cy="246221"/>
          </a:xfrm>
          <a:prstGeom prst="rect">
            <a:avLst/>
          </a:prstGeom>
          <a:noFill/>
        </p:spPr>
        <p:txBody>
          <a:bodyPr wrap="none" rtlCol="0">
            <a:spAutoFit/>
          </a:bodyPr>
          <a:lstStyle/>
          <a:p>
            <a:r>
              <a:rPr lang="en-US" sz="1000" dirty="0"/>
              <a:t>Source: </a:t>
            </a:r>
            <a:r>
              <a:rPr lang="en-US" sz="1000" b="0" i="0" dirty="0" err="1">
                <a:effectLst/>
              </a:rPr>
              <a:t>Fouquin</a:t>
            </a:r>
            <a:r>
              <a:rPr lang="en-US" sz="1000" b="0" i="0" dirty="0">
                <a:effectLst/>
              </a:rPr>
              <a:t> and </a:t>
            </a:r>
            <a:r>
              <a:rPr lang="en-US" sz="1000" b="0" i="0" dirty="0" err="1">
                <a:effectLst/>
              </a:rPr>
              <a:t>Hugot</a:t>
            </a:r>
            <a:r>
              <a:rPr lang="en-US" sz="1000" b="0" i="0" dirty="0">
                <a:effectLst/>
              </a:rPr>
              <a:t> (CEPII 2016)</a:t>
            </a:r>
            <a:endParaRPr lang="en-US" sz="1000" dirty="0"/>
          </a:p>
        </p:txBody>
      </p:sp>
      <p:cxnSp>
        <p:nvCxnSpPr>
          <p:cNvPr id="5" name="Straight Connector 4">
            <a:extLst>
              <a:ext uri="{FF2B5EF4-FFF2-40B4-BE49-F238E27FC236}">
                <a16:creationId xmlns:a16="http://schemas.microsoft.com/office/drawing/2014/main" id="{1408805E-1FD7-6576-F415-CBA8065588D2}"/>
              </a:ext>
            </a:extLst>
          </p:cNvPr>
          <p:cNvCxnSpPr/>
          <p:nvPr/>
        </p:nvCxnSpPr>
        <p:spPr>
          <a:xfrm flipV="1">
            <a:off x="9873575" y="836579"/>
            <a:ext cx="0" cy="48832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2C4DC-D3DD-4B26-B150-0274B1DCAE68}"/>
              </a:ext>
            </a:extLst>
          </p:cNvPr>
          <p:cNvSpPr txBox="1"/>
          <p:nvPr/>
        </p:nvSpPr>
        <p:spPr>
          <a:xfrm>
            <a:off x="7222209" y="984068"/>
            <a:ext cx="1875291" cy="523220"/>
          </a:xfrm>
          <a:prstGeom prst="rect">
            <a:avLst/>
          </a:prstGeom>
          <a:noFill/>
        </p:spPr>
        <p:txBody>
          <a:bodyPr wrap="square" rtlCol="0">
            <a:spAutoFit/>
          </a:bodyPr>
          <a:lstStyle/>
          <a:p>
            <a:pPr algn="ctr"/>
            <a:r>
              <a:rPr lang="en-US" sz="1400" dirty="0"/>
              <a:t>Second Wave</a:t>
            </a:r>
          </a:p>
          <a:p>
            <a:pPr algn="ctr"/>
            <a:r>
              <a:rPr lang="en-US" sz="1400" dirty="0"/>
              <a:t>Intra-industry</a:t>
            </a:r>
          </a:p>
        </p:txBody>
      </p:sp>
    </p:spTree>
    <p:extLst>
      <p:ext uri="{BB962C8B-B14F-4D97-AF65-F5344CB8AC3E}">
        <p14:creationId xmlns:p14="http://schemas.microsoft.com/office/powerpoint/2010/main" val="67078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9042246-3666-9F46-CB7B-F58AE4DB1876}"/>
              </a:ext>
            </a:extLst>
          </p:cNvPr>
          <p:cNvGraphicFramePr>
            <a:graphicFrameLocks noGrp="1"/>
          </p:cNvGraphicFramePr>
          <p:nvPr/>
        </p:nvGraphicFramePr>
        <p:xfrm>
          <a:off x="1766454" y="285750"/>
          <a:ext cx="8659091" cy="58320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7C28B95-2FC3-4849-489B-121B0129F45D}"/>
              </a:ext>
            </a:extLst>
          </p:cNvPr>
          <p:cNvSpPr txBox="1"/>
          <p:nvPr/>
        </p:nvSpPr>
        <p:spPr>
          <a:xfrm>
            <a:off x="1766454" y="6245158"/>
            <a:ext cx="2260555" cy="246221"/>
          </a:xfrm>
          <a:prstGeom prst="rect">
            <a:avLst/>
          </a:prstGeom>
          <a:noFill/>
        </p:spPr>
        <p:txBody>
          <a:bodyPr wrap="none" rtlCol="0">
            <a:spAutoFit/>
          </a:bodyPr>
          <a:lstStyle/>
          <a:p>
            <a:r>
              <a:rPr lang="en-US" sz="1000" dirty="0"/>
              <a:t>Source: </a:t>
            </a:r>
            <a:r>
              <a:rPr lang="en-US" sz="1000" b="0" i="0" dirty="0" err="1">
                <a:effectLst/>
              </a:rPr>
              <a:t>Fouquin</a:t>
            </a:r>
            <a:r>
              <a:rPr lang="en-US" sz="1000" b="0" i="0" dirty="0">
                <a:effectLst/>
              </a:rPr>
              <a:t> and </a:t>
            </a:r>
            <a:r>
              <a:rPr lang="en-US" sz="1000" b="0" i="0" dirty="0" err="1">
                <a:effectLst/>
              </a:rPr>
              <a:t>Hugot</a:t>
            </a:r>
            <a:r>
              <a:rPr lang="en-US" sz="1000" b="0" i="0" dirty="0">
                <a:effectLst/>
              </a:rPr>
              <a:t> (CEPII 2016)</a:t>
            </a:r>
            <a:endParaRPr lang="en-US" sz="1000" dirty="0"/>
          </a:p>
        </p:txBody>
      </p:sp>
      <p:cxnSp>
        <p:nvCxnSpPr>
          <p:cNvPr id="5" name="Straight Connector 4">
            <a:extLst>
              <a:ext uri="{FF2B5EF4-FFF2-40B4-BE49-F238E27FC236}">
                <a16:creationId xmlns:a16="http://schemas.microsoft.com/office/drawing/2014/main" id="{1408805E-1FD7-6576-F415-CBA8065588D2}"/>
              </a:ext>
            </a:extLst>
          </p:cNvPr>
          <p:cNvCxnSpPr/>
          <p:nvPr/>
        </p:nvCxnSpPr>
        <p:spPr>
          <a:xfrm flipV="1">
            <a:off x="9873575" y="836579"/>
            <a:ext cx="0" cy="48832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2C4DC-D3DD-4B26-B150-0274B1DCAE68}"/>
              </a:ext>
            </a:extLst>
          </p:cNvPr>
          <p:cNvSpPr txBox="1"/>
          <p:nvPr/>
        </p:nvSpPr>
        <p:spPr>
          <a:xfrm>
            <a:off x="9082006" y="984068"/>
            <a:ext cx="791567" cy="738664"/>
          </a:xfrm>
          <a:prstGeom prst="rect">
            <a:avLst/>
          </a:prstGeom>
          <a:noFill/>
        </p:spPr>
        <p:txBody>
          <a:bodyPr wrap="square" rtlCol="0">
            <a:spAutoFit/>
          </a:bodyPr>
          <a:lstStyle/>
          <a:p>
            <a:pPr algn="ctr"/>
            <a:r>
              <a:rPr lang="en-US" sz="1400" dirty="0"/>
              <a:t>Third Wave</a:t>
            </a:r>
          </a:p>
          <a:p>
            <a:pPr algn="ctr"/>
            <a:r>
              <a:rPr lang="en-US" sz="1400" dirty="0"/>
              <a:t>GVC</a:t>
            </a:r>
          </a:p>
        </p:txBody>
      </p:sp>
    </p:spTree>
    <p:extLst>
      <p:ext uri="{BB962C8B-B14F-4D97-AF65-F5344CB8AC3E}">
        <p14:creationId xmlns:p14="http://schemas.microsoft.com/office/powerpoint/2010/main" val="209129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Rectangle 4">
            <a:extLst>
              <a:ext uri="{FF2B5EF4-FFF2-40B4-BE49-F238E27FC236}">
                <a16:creationId xmlns:a16="http://schemas.microsoft.com/office/drawing/2014/main" id="{4962FFE2-EA78-F946-A694-FB64751387F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95C828-D6DE-F742-B413-FDCA930B8051}"/>
              </a:ext>
            </a:extLst>
          </p:cNvPr>
          <p:cNvSpPr txBox="1"/>
          <p:nvPr/>
        </p:nvSpPr>
        <p:spPr>
          <a:xfrm>
            <a:off x="128788" y="6488668"/>
            <a:ext cx="4900412" cy="369332"/>
          </a:xfrm>
          <a:prstGeom prst="rect">
            <a:avLst/>
          </a:prstGeom>
          <a:solidFill>
            <a:schemeClr val="bg1"/>
          </a:solidFill>
        </p:spPr>
        <p:txBody>
          <a:bodyPr wrap="square" rtlCol="0">
            <a:spAutoFit/>
          </a:bodyPr>
          <a:lstStyle/>
          <a:p>
            <a:r>
              <a:rPr lang="en-US" dirty="0"/>
              <a:t>Source:  World Development Report 2020</a:t>
            </a:r>
          </a:p>
        </p:txBody>
      </p:sp>
      <p:pic>
        <p:nvPicPr>
          <p:cNvPr id="2" name="Picture 1">
            <a:extLst>
              <a:ext uri="{FF2B5EF4-FFF2-40B4-BE49-F238E27FC236}">
                <a16:creationId xmlns:a16="http://schemas.microsoft.com/office/drawing/2014/main" id="{49F4EECC-54F4-F448-AFF0-2F720D90A135}"/>
              </a:ext>
            </a:extLst>
          </p:cNvPr>
          <p:cNvPicPr>
            <a:picLocks noChangeAspect="1"/>
          </p:cNvPicPr>
          <p:nvPr/>
        </p:nvPicPr>
        <p:blipFill>
          <a:blip r:embed="rId3"/>
          <a:stretch>
            <a:fillRect/>
          </a:stretch>
        </p:blipFill>
        <p:spPr>
          <a:xfrm>
            <a:off x="2409971" y="152400"/>
            <a:ext cx="7372058" cy="6324600"/>
          </a:xfrm>
          <a:prstGeom prst="rect">
            <a:avLst/>
          </a:prstGeom>
        </p:spPr>
      </p:pic>
    </p:spTree>
    <p:extLst>
      <p:ext uri="{BB962C8B-B14F-4D97-AF65-F5344CB8AC3E}">
        <p14:creationId xmlns:p14="http://schemas.microsoft.com/office/powerpoint/2010/main" val="259477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5" name="Rectangle 4">
            <a:extLst>
              <a:ext uri="{FF2B5EF4-FFF2-40B4-BE49-F238E27FC236}">
                <a16:creationId xmlns:a16="http://schemas.microsoft.com/office/drawing/2014/main" id="{4962FFE2-EA78-F946-A694-FB64751387F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F26505-E887-9544-BE2C-8991D35C4B2C}"/>
              </a:ext>
            </a:extLst>
          </p:cNvPr>
          <p:cNvSpPr txBox="1"/>
          <p:nvPr/>
        </p:nvSpPr>
        <p:spPr>
          <a:xfrm>
            <a:off x="1340284" y="187891"/>
            <a:ext cx="8931057" cy="461665"/>
          </a:xfrm>
          <a:prstGeom prst="rect">
            <a:avLst/>
          </a:prstGeom>
          <a:noFill/>
        </p:spPr>
        <p:txBody>
          <a:bodyPr wrap="square" rtlCol="0">
            <a:spAutoFit/>
          </a:bodyPr>
          <a:lstStyle/>
          <a:p>
            <a:pPr algn="ctr"/>
            <a:r>
              <a:rPr lang="en-US" sz="2400" dirty="0"/>
              <a:t>Export Volume Worldwide in Billions of US Dollars, 1950-2018</a:t>
            </a:r>
          </a:p>
        </p:txBody>
      </p:sp>
      <p:pic>
        <p:nvPicPr>
          <p:cNvPr id="2" name="Picture 1">
            <a:extLst>
              <a:ext uri="{FF2B5EF4-FFF2-40B4-BE49-F238E27FC236}">
                <a16:creationId xmlns:a16="http://schemas.microsoft.com/office/drawing/2014/main" id="{7DA3515D-A240-D24D-8876-F566D5D026FC}"/>
              </a:ext>
            </a:extLst>
          </p:cNvPr>
          <p:cNvPicPr>
            <a:picLocks noChangeAspect="1"/>
          </p:cNvPicPr>
          <p:nvPr/>
        </p:nvPicPr>
        <p:blipFill>
          <a:blip r:embed="rId3"/>
          <a:stretch>
            <a:fillRect/>
          </a:stretch>
        </p:blipFill>
        <p:spPr>
          <a:xfrm>
            <a:off x="609599" y="147124"/>
            <a:ext cx="11049001" cy="6518793"/>
          </a:xfrm>
          <a:prstGeom prst="rect">
            <a:avLst/>
          </a:prstGeom>
        </p:spPr>
      </p:pic>
      <p:sp>
        <p:nvSpPr>
          <p:cNvPr id="8" name="TextBox 7">
            <a:extLst>
              <a:ext uri="{FF2B5EF4-FFF2-40B4-BE49-F238E27FC236}">
                <a16:creationId xmlns:a16="http://schemas.microsoft.com/office/drawing/2014/main" id="{B195C828-D6DE-F742-B413-FDCA930B8051}"/>
              </a:ext>
            </a:extLst>
          </p:cNvPr>
          <p:cNvSpPr txBox="1"/>
          <p:nvPr/>
        </p:nvSpPr>
        <p:spPr>
          <a:xfrm>
            <a:off x="2286000" y="6488668"/>
            <a:ext cx="4900412" cy="369332"/>
          </a:xfrm>
          <a:prstGeom prst="rect">
            <a:avLst/>
          </a:prstGeom>
          <a:solidFill>
            <a:schemeClr val="bg1"/>
          </a:solidFill>
        </p:spPr>
        <p:txBody>
          <a:bodyPr wrap="square" rtlCol="0">
            <a:spAutoFit/>
          </a:bodyPr>
          <a:lstStyle/>
          <a:p>
            <a:r>
              <a:rPr lang="en-US" dirty="0"/>
              <a:t>Source:  World Development Report 2020</a:t>
            </a:r>
          </a:p>
        </p:txBody>
      </p:sp>
    </p:spTree>
    <p:extLst>
      <p:ext uri="{BB962C8B-B14F-4D97-AF65-F5344CB8AC3E}">
        <p14:creationId xmlns:p14="http://schemas.microsoft.com/office/powerpoint/2010/main" val="270582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9042246-3666-9F46-CB7B-F58AE4DB1876}"/>
              </a:ext>
            </a:extLst>
          </p:cNvPr>
          <p:cNvGraphicFramePr>
            <a:graphicFrameLocks noGrp="1"/>
          </p:cNvGraphicFramePr>
          <p:nvPr/>
        </p:nvGraphicFramePr>
        <p:xfrm>
          <a:off x="1766454" y="285750"/>
          <a:ext cx="8659091" cy="58320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7C28B95-2FC3-4849-489B-121B0129F45D}"/>
              </a:ext>
            </a:extLst>
          </p:cNvPr>
          <p:cNvSpPr txBox="1"/>
          <p:nvPr/>
        </p:nvSpPr>
        <p:spPr>
          <a:xfrm>
            <a:off x="1766454" y="6245158"/>
            <a:ext cx="2260555" cy="246221"/>
          </a:xfrm>
          <a:prstGeom prst="rect">
            <a:avLst/>
          </a:prstGeom>
          <a:noFill/>
        </p:spPr>
        <p:txBody>
          <a:bodyPr wrap="none" rtlCol="0">
            <a:spAutoFit/>
          </a:bodyPr>
          <a:lstStyle/>
          <a:p>
            <a:r>
              <a:rPr lang="en-US" sz="1000" dirty="0"/>
              <a:t>Source: </a:t>
            </a:r>
            <a:r>
              <a:rPr lang="en-US" sz="1000" b="0" i="0" dirty="0" err="1">
                <a:effectLst/>
              </a:rPr>
              <a:t>Fouquin</a:t>
            </a:r>
            <a:r>
              <a:rPr lang="en-US" sz="1000" b="0" i="0" dirty="0">
                <a:effectLst/>
              </a:rPr>
              <a:t> and </a:t>
            </a:r>
            <a:r>
              <a:rPr lang="en-US" sz="1000" b="0" i="0" dirty="0" err="1">
                <a:effectLst/>
              </a:rPr>
              <a:t>Hugot</a:t>
            </a:r>
            <a:r>
              <a:rPr lang="en-US" sz="1000" b="0" i="0" dirty="0">
                <a:effectLst/>
              </a:rPr>
              <a:t> (CEPII 2016)</a:t>
            </a:r>
            <a:endParaRPr lang="en-US" sz="1000" dirty="0"/>
          </a:p>
        </p:txBody>
      </p:sp>
      <p:cxnSp>
        <p:nvCxnSpPr>
          <p:cNvPr id="5" name="Straight Connector 4">
            <a:extLst>
              <a:ext uri="{FF2B5EF4-FFF2-40B4-BE49-F238E27FC236}">
                <a16:creationId xmlns:a16="http://schemas.microsoft.com/office/drawing/2014/main" id="{1408805E-1FD7-6576-F415-CBA8065588D2}"/>
              </a:ext>
            </a:extLst>
          </p:cNvPr>
          <p:cNvCxnSpPr/>
          <p:nvPr/>
        </p:nvCxnSpPr>
        <p:spPr>
          <a:xfrm flipV="1">
            <a:off x="9873575" y="836579"/>
            <a:ext cx="0" cy="48832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2C4DC-D3DD-4B26-B150-0274B1DCAE68}"/>
              </a:ext>
            </a:extLst>
          </p:cNvPr>
          <p:cNvSpPr txBox="1"/>
          <p:nvPr/>
        </p:nvSpPr>
        <p:spPr>
          <a:xfrm>
            <a:off x="9873574" y="984068"/>
            <a:ext cx="1290813" cy="307777"/>
          </a:xfrm>
          <a:prstGeom prst="rect">
            <a:avLst/>
          </a:prstGeom>
          <a:noFill/>
        </p:spPr>
        <p:txBody>
          <a:bodyPr wrap="square" rtlCol="0">
            <a:spAutoFit/>
          </a:bodyPr>
          <a:lstStyle/>
          <a:p>
            <a:pPr algn="ctr"/>
            <a:r>
              <a:rPr lang="en-US" sz="1400" b="1" dirty="0" err="1"/>
              <a:t>Slobalization</a:t>
            </a:r>
            <a:endParaRPr lang="en-US" sz="1400" b="1" dirty="0"/>
          </a:p>
        </p:txBody>
      </p:sp>
    </p:spTree>
    <p:extLst>
      <p:ext uri="{BB962C8B-B14F-4D97-AF65-F5344CB8AC3E}">
        <p14:creationId xmlns:p14="http://schemas.microsoft.com/office/powerpoint/2010/main" val="106908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9111</TotalTime>
  <Words>1472</Words>
  <Application>Microsoft Office PowerPoint</Application>
  <PresentationFormat>Widescreen</PresentationFormat>
  <Paragraphs>222</Paragraphs>
  <Slides>38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Google Sans Text</vt: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Countries Trade?</vt:lpstr>
      <vt:lpstr>Why Might Efficiency Differ Across Countries?</vt:lpstr>
      <vt:lpstr> Comparative Advantage and Specialization</vt:lpstr>
      <vt:lpstr> Benefits of Specialization</vt:lpstr>
      <vt:lpstr>Trade Contributes to Growth</vt:lpstr>
      <vt:lpstr>What Does the Data Say? Trade Lowers Prices for Consumers</vt:lpstr>
      <vt:lpstr>PowerPoint Presentation</vt:lpstr>
      <vt:lpstr>Intuition on Distributional Impacts</vt:lpstr>
      <vt:lpstr>PowerPoint Presentation</vt:lpstr>
      <vt:lpstr>Covid Shortages</vt:lpstr>
      <vt:lpstr>Supply Chain Trends and Consequences</vt:lpstr>
      <vt:lpstr>Semiconductor Story</vt:lpstr>
      <vt:lpstr>PowerPoint Presentation</vt:lpstr>
      <vt:lpstr>Critical Minerals</vt:lpstr>
      <vt:lpstr>PowerPoint Presentation</vt:lpstr>
      <vt:lpstr>PRC Measures to Develop Midstream and Downstream </vt:lpstr>
      <vt:lpstr>The Consequences of Chinese Domination of the Minerals Market</vt:lpstr>
      <vt:lpstr>Export Controls</vt:lpstr>
      <vt:lpstr>PowerPoint Presentation</vt:lpstr>
      <vt:lpstr>Legal Authority to support tariffs imposed by the President</vt:lpstr>
      <vt:lpstr>What is industrial policy?</vt:lpstr>
      <vt:lpstr>PowerPoint Presentation</vt:lpstr>
      <vt:lpstr>PowerPoint Presentation</vt:lpstr>
      <vt:lpstr>Externalities</vt:lpstr>
      <vt:lpstr>PowerPoint Presentation</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Pray, Matilda</dc:creator>
  <cp:lastModifiedBy>Mina Kim</cp:lastModifiedBy>
  <cp:revision>14</cp:revision>
  <cp:lastPrinted>2024-11-15T03:13:56Z</cp:lastPrinted>
  <dcterms:created xsi:type="dcterms:W3CDTF">2023-05-10T17:27:05Z</dcterms:created>
  <dcterms:modified xsi:type="dcterms:W3CDTF">2026-03-09T19:40:36Z</dcterms:modified>
</cp:coreProperties>
</file>